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7" r:id="rId3"/>
  </p:sldMasterIdLst>
  <p:notesMasterIdLst>
    <p:notesMasterId r:id="rId26"/>
  </p:notesMasterIdLst>
  <p:handoutMasterIdLst>
    <p:handoutMasterId r:id="rId27"/>
  </p:handoutMasterIdLst>
  <p:sldIdLst>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2" r:id="rId17"/>
    <p:sldId id="283" r:id="rId18"/>
    <p:sldId id="284" r:id="rId19"/>
    <p:sldId id="285" r:id="rId20"/>
    <p:sldId id="286" r:id="rId21"/>
    <p:sldId id="287" r:id="rId22"/>
    <p:sldId id="288"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F20"/>
    <a:srgbClr val="00664D"/>
    <a:srgbClr val="8AC64C"/>
    <a:srgbClr val="EEEBE9"/>
    <a:srgbClr val="F2F0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80" autoAdjust="0"/>
  </p:normalViewPr>
  <p:slideViewPr>
    <p:cSldViewPr showGuides="1">
      <p:cViewPr>
        <p:scale>
          <a:sx n="100" d="100"/>
          <a:sy n="100" d="100"/>
        </p:scale>
        <p:origin x="-1860" y="72"/>
      </p:cViewPr>
      <p:guideLst>
        <p:guide orient="horz" pos="9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02" d="100"/>
          <a:sy n="102" d="100"/>
        </p:scale>
        <p:origin x="-25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32478-413B-4CDC-84AB-262F3CF3F9F8}" type="datetimeFigureOut">
              <a:rPr lang="en-US" smtClean="0"/>
              <a:t>3/3/2016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4E9A16-FF23-4100-A559-C6225D4B55BA}" type="slidenum">
              <a:rPr lang="en-US" smtClean="0"/>
              <a:t>‹#›</a:t>
            </a:fld>
            <a:endParaRPr lang="en-US"/>
          </a:p>
        </p:txBody>
      </p:sp>
    </p:spTree>
    <p:extLst>
      <p:ext uri="{BB962C8B-B14F-4D97-AF65-F5344CB8AC3E}">
        <p14:creationId xmlns:p14="http://schemas.microsoft.com/office/powerpoint/2010/main" val="36108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D3A41-BDC8-47B6-9ED3-A96306F4FAF6}"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05083-65CE-4766-AFC6-FAC4B97F9A87}" type="slidenum">
              <a:rPr lang="en-US" smtClean="0"/>
              <a:t>‹#›</a:t>
            </a:fld>
            <a:endParaRPr lang="en-US"/>
          </a:p>
        </p:txBody>
      </p:sp>
    </p:spTree>
    <p:extLst>
      <p:ext uri="{BB962C8B-B14F-4D97-AF65-F5344CB8AC3E}">
        <p14:creationId xmlns:p14="http://schemas.microsoft.com/office/powerpoint/2010/main" val="52806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ov.ca.gov/news.php?id=1836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waterboards.ca.gov/waterrights/water_issues/programs/drought/docs/emergency_regulations/rs2015_0032_with_adopted_regs.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8" name="Shape 428"/>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Photo credit: Hermine Levey Weston, Iceland 2011. </a:t>
            </a:r>
          </a:p>
          <a:p>
            <a:pPr>
              <a:spcBef>
                <a:spcPts val="350"/>
              </a:spcBef>
              <a:buSzPct val="25000"/>
            </a:pPr>
            <a:r>
              <a:rPr lang="en-US">
                <a:solidFill>
                  <a:schemeClr val="dk1"/>
                </a:solidFill>
                <a:latin typeface="Arial"/>
                <a:ea typeface="Arial"/>
                <a:cs typeface="Arial"/>
                <a:sym typeface="Arial"/>
              </a:rPr>
              <a:t>Practice Greenhealth hopes that this presentation will be used to frame the imperative for water conservation in health care. </a:t>
            </a:r>
          </a:p>
        </p:txBody>
      </p:sp>
      <p:sp>
        <p:nvSpPr>
          <p:cNvPr id="429" name="Shape 429"/>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1</a:t>
            </a:fld>
            <a:endParaRPr lang="en-US" sz="13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3" name="Shape 503"/>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
        <p:nvSpPr>
          <p:cNvPr id="504" name="Shape 504"/>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10</a:t>
            </a:fld>
            <a:endParaRPr lang="en-US" sz="13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1" name="Shape 511"/>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These are impressive impacts of the planning, investment and execution of water management</a:t>
            </a:r>
          </a:p>
        </p:txBody>
      </p:sp>
      <p:sp>
        <p:nvSpPr>
          <p:cNvPr id="512" name="Shape 512"/>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rgbClr val="000000"/>
                </a:solidFill>
                <a:latin typeface="Arial"/>
                <a:ea typeface="Arial"/>
                <a:cs typeface="Arial"/>
                <a:sym typeface="Arial"/>
              </a:rPr>
              <a:pPr>
                <a:buSzPct val="25000"/>
              </a:pPr>
              <a:t>11</a:t>
            </a:fld>
            <a:endParaRPr lang="en-US" sz="130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9" name="Shape 519"/>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Focus on Sterile Processing yielded impressive water savings at NorthShore</a:t>
            </a:r>
          </a:p>
        </p:txBody>
      </p:sp>
      <p:sp>
        <p:nvSpPr>
          <p:cNvPr id="520" name="Shape 520"/>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rgbClr val="000000"/>
                </a:solidFill>
                <a:latin typeface="Arial"/>
                <a:ea typeface="Arial"/>
                <a:cs typeface="Arial"/>
                <a:sym typeface="Arial"/>
              </a:rPr>
              <a:pPr>
                <a:buSzPct val="25000"/>
              </a:pPr>
              <a:t>12</a:t>
            </a:fld>
            <a:endParaRPr lang="en-US" sz="13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8" name="Shape 528"/>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Water retention pond adds beauty as well functionality. </a:t>
            </a:r>
          </a:p>
        </p:txBody>
      </p:sp>
      <p:sp>
        <p:nvSpPr>
          <p:cNvPr id="529" name="Shape 529"/>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13</a:t>
            </a:fld>
            <a:endParaRPr lang="en-US" sz="13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pPr>
                <a:buSzPct val="25000"/>
              </a:pPr>
              <a:t>14</a:t>
            </a:fld>
            <a:endParaRPr lang="en-US" sz="1300"/>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6" name="Shape 536"/>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The following slides were presented in the summer of July 2015 to members of the Practice Greenhealth. They demonstrate the commitment of Kaiser Permanente to be good stewards of water in their drought stricken community.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2" name="Shape 542"/>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You manage what you measure as the following slides demonstrate</a:t>
            </a:r>
          </a:p>
        </p:txBody>
      </p:sp>
      <p:sp>
        <p:nvSpPr>
          <p:cNvPr id="543" name="Shape 543"/>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prstClr val="black"/>
                </a:solidFill>
              </a:rPr>
              <a:pPr>
                <a:buSzPct val="25000"/>
              </a:pPr>
              <a:t>15</a:t>
            </a:fld>
            <a:endParaRPr lang="en-US" sz="13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914092" y="4344329"/>
            <a:ext cx="5029814" cy="4113561"/>
          </a:xfrm>
          <a:prstGeom prst="rect">
            <a:avLst/>
          </a:prstGeom>
        </p:spPr>
        <p:txBody>
          <a:bodyPr lIns="88883" tIns="88883" rIns="88883" bIns="88883" anchor="t" anchorCtr="0">
            <a:noAutofit/>
          </a:bodyPr>
          <a:lstStyle/>
          <a:p>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pPr>
                <a:buSzPct val="25000"/>
              </a:pPr>
              <a:t>17</a:t>
            </a:fld>
            <a:endParaRPr lang="en-US" sz="1300"/>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2" name="Shape 562"/>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1" name="Shape 571"/>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prstClr val="black"/>
                </a:solidFill>
              </a:rPr>
              <a:pPr>
                <a:buSzPct val="25000"/>
              </a:pPr>
              <a:t>18</a:t>
            </a:fld>
            <a:endParaRPr lang="en-US" sz="13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1" name="Shape 581"/>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
        <p:nvSpPr>
          <p:cNvPr id="582" name="Shape 582"/>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prstClr val="black"/>
                </a:solidFill>
              </a:rPr>
              <a:pPr>
                <a:buSzPct val="25000"/>
              </a:pPr>
              <a:t>19</a:t>
            </a:fld>
            <a:endParaRPr lang="en-US" sz="13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6" name="Shape 436"/>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
            </a:r>
            <a:br>
              <a:rPr lang="en-US">
                <a:solidFill>
                  <a:schemeClr val="dk1"/>
                </a:solidFill>
                <a:latin typeface="Arial"/>
                <a:ea typeface="Arial"/>
                <a:cs typeface="Arial"/>
                <a:sym typeface="Arial"/>
              </a:rPr>
            </a:b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Healthcare use</a:t>
            </a:r>
            <a:r>
              <a:rPr lang="en-US">
                <a:solidFill>
                  <a:schemeClr val="dk1"/>
                </a:solidFill>
                <a:latin typeface="Arial"/>
                <a:ea typeface="Arial"/>
                <a:cs typeface="Arial"/>
                <a:sym typeface="Arial"/>
              </a:rPr>
              <a:t>: Water quality and availability are both essential to protecting patient health and critical to daily hospital operations. Water is used for everything from sanitation and instrument sterilization to heating and cooling. Water efficiency measures such as improved use of chiller condensate can save hospitals millions of gallons of water which translates into thousands of  dollars saved.</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    Cost:</a:t>
            </a:r>
            <a:r>
              <a:rPr lang="en-US">
                <a:solidFill>
                  <a:schemeClr val="dk1"/>
                </a:solidFill>
                <a:latin typeface="Arial"/>
                <a:ea typeface="Arial"/>
                <a:cs typeface="Arial"/>
                <a:sym typeface="Arial"/>
              </a:rPr>
              <a:t>  Hospitals and clinics are saving $1,119,404 annually through conservation efforts. They saved &gt; 275 million gallons of water in 2014  Source PGH benchmark report.  </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Water Pollution</a:t>
            </a:r>
            <a:r>
              <a:rPr lang="en-US">
                <a:solidFill>
                  <a:schemeClr val="dk1"/>
                </a:solidFill>
                <a:latin typeface="Arial"/>
                <a:ea typeface="Arial"/>
                <a:cs typeface="Arial"/>
                <a:sym typeface="Arial"/>
              </a:rPr>
              <a:t>:  Public health is impacted by high quality access to water for food production, sewage treatment and sanitation. Healthcare organizations can protect their communities by being good stewards of resources and responsibly handling chemical, pharmaceutical and solid waste streams.</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Current water shortage and connections to climate change</a:t>
            </a:r>
            <a:r>
              <a:rPr lang="en-US">
                <a:solidFill>
                  <a:schemeClr val="dk1"/>
                </a:solidFill>
                <a:latin typeface="Arial"/>
                <a:ea typeface="Arial"/>
                <a:cs typeface="Arial"/>
                <a:sym typeface="Arial"/>
              </a:rPr>
              <a:t>: Extreme drought in the Southwestern US is connected to climate change as well as historically poor stewardship of the resource. There is currently a negative feedback loop with water drilling and a decreased water table. In January 2014, Gov. Jerry Brown (D) </a:t>
            </a:r>
            <a:r>
              <a:rPr lang="en-US" u="sng">
                <a:solidFill>
                  <a:schemeClr val="hlink"/>
                </a:solidFill>
                <a:latin typeface="Arial"/>
                <a:ea typeface="Arial"/>
                <a:cs typeface="Arial"/>
                <a:sym typeface="Arial"/>
                <a:hlinkClick r:id="rId3"/>
              </a:rPr>
              <a:t>declared</a:t>
            </a:r>
            <a:r>
              <a:rPr lang="en-US">
                <a:solidFill>
                  <a:schemeClr val="dk1"/>
                </a:solidFill>
                <a:latin typeface="Arial"/>
                <a:ea typeface="Arial"/>
                <a:cs typeface="Arial"/>
                <a:sym typeface="Arial"/>
              </a:rPr>
              <a:t> a state of emergency over the drought and directed state agencies to take steps to prepare for water shortfalls. And a few months ago the </a:t>
            </a:r>
            <a:r>
              <a:rPr lang="en-US" b="1">
                <a:solidFill>
                  <a:schemeClr val="dk1"/>
                </a:solidFill>
                <a:latin typeface="Arial"/>
                <a:ea typeface="Arial"/>
                <a:cs typeface="Arial"/>
                <a:sym typeface="Arial"/>
              </a:rPr>
              <a:t>State Water Resources Control Board</a:t>
            </a:r>
            <a:r>
              <a:rPr lang="en-US">
                <a:solidFill>
                  <a:schemeClr val="dk1"/>
                </a:solidFill>
                <a:latin typeface="Arial"/>
                <a:ea typeface="Arial"/>
                <a:cs typeface="Arial"/>
                <a:sym typeface="Arial"/>
              </a:rPr>
              <a:t> </a:t>
            </a:r>
            <a:r>
              <a:rPr lang="en-US" u="sng">
                <a:solidFill>
                  <a:schemeClr val="hlink"/>
                </a:solidFill>
                <a:latin typeface="Arial"/>
                <a:ea typeface="Arial"/>
                <a:cs typeface="Arial"/>
                <a:sym typeface="Arial"/>
                <a:hlinkClick r:id="rId4"/>
              </a:rPr>
              <a:t>adopted</a:t>
            </a:r>
            <a:r>
              <a:rPr lang="en-US">
                <a:solidFill>
                  <a:schemeClr val="dk1"/>
                </a:solidFill>
                <a:latin typeface="Arial"/>
                <a:ea typeface="Arial"/>
                <a:cs typeface="Arial"/>
                <a:sym typeface="Arial"/>
              </a:rPr>
              <a:t> emergency regulations calling for a 25% decrease in overall urban water use across the state. Currently hospitals are expected to end landscape irrigation while most are working to improve water conservation in many areas.</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 Water and Food connections</a:t>
            </a:r>
            <a:r>
              <a:rPr lang="en-US">
                <a:solidFill>
                  <a:schemeClr val="dk1"/>
                </a:solidFill>
                <a:latin typeface="Arial"/>
                <a:ea typeface="Arial"/>
                <a:cs typeface="Arial"/>
                <a:sym typeface="Arial"/>
              </a:rPr>
              <a:t>: Water shortages in the Southwestern part of the United States could be connected to food price increases or shortages. A patty of hamburger takes about 450 gallons of water to produce. It is important to consider water footprint for common goods used in hospitals such as meat, dairy products, fruits and vegetable, cotton and coffee.</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Water Table Depletion</a:t>
            </a:r>
            <a:r>
              <a:rPr lang="en-US">
                <a:solidFill>
                  <a:schemeClr val="dk1"/>
                </a:solidFill>
                <a:latin typeface="Arial"/>
                <a:ea typeface="Arial"/>
                <a:cs typeface="Arial"/>
                <a:sym typeface="Arial"/>
              </a:rPr>
              <a:t>: Public health and food security can be impacted by drilling for water in California which is causing underground water levels to fall dangerously low..</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Disaster preparedness:</a:t>
            </a:r>
            <a:r>
              <a:rPr lang="en-US">
                <a:solidFill>
                  <a:schemeClr val="dk1"/>
                </a:solidFill>
                <a:latin typeface="Arial"/>
                <a:ea typeface="Arial"/>
                <a:cs typeface="Arial"/>
                <a:sym typeface="Arial"/>
              </a:rPr>
              <a:t> Healthcare organizations must have a supply of safe drinking water to maintain operations during natural or manmade disasters.</a:t>
            </a:r>
          </a:p>
          <a:p>
            <a:pPr>
              <a:spcBef>
                <a:spcPts val="350"/>
              </a:spcBef>
              <a:buSzPct val="25000"/>
            </a:pPr>
            <a:r>
              <a:rPr lang="en-US">
                <a:solidFill>
                  <a:schemeClr val="dk1"/>
                </a:solidFill>
                <a:latin typeface="Arial"/>
                <a:ea typeface="Arial"/>
                <a:cs typeface="Arial"/>
                <a:sym typeface="Arial"/>
              </a:rPr>
              <a:t>·      </a:t>
            </a:r>
            <a:r>
              <a:rPr lang="en-US" u="sng">
                <a:solidFill>
                  <a:schemeClr val="dk1"/>
                </a:solidFill>
                <a:latin typeface="Arial"/>
                <a:ea typeface="Arial"/>
                <a:cs typeface="Arial"/>
                <a:sym typeface="Arial"/>
              </a:rPr>
              <a:t>  Opportunities for Improvement</a:t>
            </a:r>
            <a:r>
              <a:rPr lang="en-US">
                <a:solidFill>
                  <a:schemeClr val="dk1"/>
                </a:solidFill>
                <a:latin typeface="Arial"/>
                <a:ea typeface="Arial"/>
                <a:cs typeface="Arial"/>
                <a:sym typeface="Arial"/>
              </a:rPr>
              <a:t>: According to the Practice Greenhealth 2015 Sustainability Benchmark Report, less than 30% of Partner for Change Award applicants conducted a water audit.</a:t>
            </a:r>
          </a:p>
        </p:txBody>
      </p:sp>
      <p:sp>
        <p:nvSpPr>
          <p:cNvPr id="437" name="Shape 437"/>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2</a:t>
            </a:fld>
            <a:endParaRPr lang="en-US" sz="13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pPr>
                <a:buSzPct val="25000"/>
              </a:pPr>
              <a:t>20</a:t>
            </a:fld>
            <a:endParaRPr lang="en-US" sz="1300"/>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2" name="Shape 592"/>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1" name="Shape 601"/>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Please visit the water topic page on the Practice Greenhealth website for the latest resources for water management. </a:t>
            </a:r>
          </a:p>
        </p:txBody>
      </p:sp>
      <p:sp>
        <p:nvSpPr>
          <p:cNvPr id="602" name="Shape 602"/>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21</a:t>
            </a:fld>
            <a:endParaRPr lang="en-US" sz="13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8" name="Shape 608"/>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endParaRPr>
              <a:solidFill>
                <a:schemeClr val="dk1"/>
              </a:solidFill>
              <a:latin typeface="Arial"/>
              <a:ea typeface="Arial"/>
              <a:cs typeface="Arial"/>
              <a:sym typeface="Arial"/>
            </a:endParaRPr>
          </a:p>
        </p:txBody>
      </p:sp>
      <p:sp>
        <p:nvSpPr>
          <p:cNvPr id="609" name="Shape 609"/>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22</a:t>
            </a:fld>
            <a:endParaRPr lang="en-US" sz="13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4" name="Shape 444"/>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Virtual water for beef includes the water they drink and the water used to grow their feed and clean their waste. One hamburger is 634 gallons</a:t>
            </a:r>
          </a:p>
          <a:p>
            <a:pPr>
              <a:spcBef>
                <a:spcPts val="350"/>
              </a:spcBef>
              <a:buSzPct val="25000"/>
            </a:pPr>
            <a:r>
              <a:rPr lang="en-US">
                <a:solidFill>
                  <a:schemeClr val="dk1"/>
                </a:solidFill>
                <a:latin typeface="Arial"/>
                <a:ea typeface="Arial"/>
                <a:cs typeface="Arial"/>
                <a:sym typeface="Arial"/>
              </a:rPr>
              <a:t>Virtual water for processed food includes water used to raise the animal and process the edible end product</a:t>
            </a:r>
          </a:p>
          <a:p>
            <a:pPr>
              <a:spcBef>
                <a:spcPts val="350"/>
              </a:spcBef>
              <a:buSzPct val="25000"/>
            </a:pPr>
            <a:r>
              <a:rPr lang="en-US">
                <a:solidFill>
                  <a:schemeClr val="dk1"/>
                </a:solidFill>
                <a:latin typeface="Arial"/>
                <a:ea typeface="Arial"/>
                <a:cs typeface="Arial"/>
                <a:sym typeface="Arial"/>
              </a:rPr>
              <a:t>Virtual water for vegetables and fruit includes both rain water and irrigation</a:t>
            </a:r>
          </a:p>
          <a:p>
            <a:pPr>
              <a:spcBef>
                <a:spcPts val="350"/>
              </a:spcBef>
              <a:buSzPct val="25000"/>
            </a:pPr>
            <a:r>
              <a:rPr lang="en-US">
                <a:solidFill>
                  <a:schemeClr val="dk1"/>
                </a:solidFill>
                <a:latin typeface="Arial"/>
                <a:ea typeface="Arial"/>
                <a:cs typeface="Arial"/>
                <a:sym typeface="Arial"/>
              </a:rPr>
              <a:t>Virtual water for cotton includes water used irrigate the crop and to dilute wastewater from fertilized fields plus water used to transform cotton into fabric. Source: National Geographic Special Issue Water our Thirsty World April 2010. Calculation tool developed by Dutch Scientist Arjen Hoekstra at UNESCO and the University of Twente</a:t>
            </a:r>
          </a:p>
        </p:txBody>
      </p:sp>
      <p:sp>
        <p:nvSpPr>
          <p:cNvPr id="445" name="Shape 445"/>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3</a:t>
            </a:fld>
            <a:endParaRPr lang="en-US" sz="13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4" name="Shape 454"/>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b="1">
                <a:solidFill>
                  <a:schemeClr val="dk1"/>
                </a:solidFill>
                <a:latin typeface="Arial"/>
                <a:ea typeface="Arial"/>
                <a:cs typeface="Arial"/>
                <a:sym typeface="Arial"/>
              </a:rPr>
              <a:t>Cleanable Area</a:t>
            </a:r>
            <a:r>
              <a:rPr lang="en-US">
                <a:solidFill>
                  <a:schemeClr val="dk1"/>
                </a:solidFill>
                <a:latin typeface="Arial"/>
                <a:ea typeface="Arial"/>
                <a:cs typeface="Arial"/>
                <a:sym typeface="Arial"/>
              </a:rPr>
              <a:t> The actual surface areas of floors, walls, windows, sills, furniture, fixtures and equipment that require cleaning in order to maintain sanitary conditions and good appearance. </a:t>
            </a:r>
          </a:p>
          <a:p>
            <a:pPr>
              <a:spcBef>
                <a:spcPts val="350"/>
              </a:spcBef>
              <a:buSzPct val="25000"/>
            </a:pPr>
            <a:r>
              <a:rPr lang="en-US" b="1">
                <a:solidFill>
                  <a:srgbClr val="000000"/>
                </a:solidFill>
                <a:latin typeface="Calibri"/>
                <a:ea typeface="Calibri"/>
                <a:cs typeface="Calibri"/>
                <a:sym typeface="Calibri"/>
              </a:rPr>
              <a:t>Gross Floor Area (per ES)</a:t>
            </a:r>
            <a:r>
              <a:rPr lang="en-US">
                <a:solidFill>
                  <a:schemeClr val="dk1"/>
                </a:solidFill>
                <a:latin typeface="Arial"/>
                <a:ea typeface="Arial"/>
                <a:cs typeface="Arial"/>
                <a:sym typeface="Arial"/>
              </a:rPr>
              <a:t> </a:t>
            </a:r>
            <a:r>
              <a:rPr lang="en-US">
                <a:solidFill>
                  <a:srgbClr val="000000"/>
                </a:solidFill>
                <a:latin typeface="Calibri"/>
                <a:ea typeface="Calibri"/>
                <a:cs typeface="Calibri"/>
                <a:sym typeface="Calibri"/>
              </a:rPr>
              <a:t>Gross Floor Area is defined as the total floor area, expressed in square feet or square meters, measured from the principal exterior surfaces of the building(s) and not including parking area(s)</a:t>
            </a:r>
            <a:r>
              <a:rPr lang="en-US">
                <a:solidFill>
                  <a:schemeClr val="dk1"/>
                </a:solidFill>
                <a:latin typeface="Arial"/>
                <a:ea typeface="Arial"/>
                <a:cs typeface="Arial"/>
                <a:sym typeface="Arial"/>
              </a:rPr>
              <a:t> </a:t>
            </a:r>
          </a:p>
          <a:p>
            <a:pPr>
              <a:spcBef>
                <a:spcPts val="350"/>
              </a:spcBef>
              <a:buSzPct val="25000"/>
            </a:pPr>
            <a:endParaRPr>
              <a:solidFill>
                <a:schemeClr val="dk1"/>
              </a:solidFill>
              <a:latin typeface="Arial"/>
              <a:ea typeface="Arial"/>
              <a:cs typeface="Arial"/>
              <a:sym typeface="Arial"/>
            </a:endParaRPr>
          </a:p>
        </p:txBody>
      </p:sp>
      <p:sp>
        <p:nvSpPr>
          <p:cNvPr id="455" name="Shape 455"/>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4</a:t>
            </a:fld>
            <a:endParaRPr lang="en-US"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4" name="Shape 464"/>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If you applied for a Partner for Change award last year, you will receive a metric report card soon that will compare your water performance with the median and top performers. This chart demonstrates that even top performers have opportunities in water conservation</a:t>
            </a:r>
          </a:p>
          <a:p>
            <a:pPr>
              <a:spcBef>
                <a:spcPts val="350"/>
              </a:spcBef>
              <a:buSzPct val="25000"/>
            </a:pPr>
            <a:r>
              <a:rPr lang="en-US">
                <a:solidFill>
                  <a:schemeClr val="dk1"/>
                </a:solidFill>
                <a:latin typeface="Arial"/>
                <a:ea typeface="Arial"/>
                <a:cs typeface="Arial"/>
                <a:sym typeface="Arial"/>
              </a:rPr>
              <a:t>Photo credit: Hermine Levey Weston, Iceland 2011</a:t>
            </a:r>
          </a:p>
        </p:txBody>
      </p:sp>
      <p:sp>
        <p:nvSpPr>
          <p:cNvPr id="465" name="Shape 465"/>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5</a:t>
            </a:fld>
            <a:endParaRPr lang="en-US" sz="13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914092" y="4344329"/>
            <a:ext cx="5029814" cy="4113561"/>
          </a:xfrm>
          <a:prstGeom prst="rect">
            <a:avLst/>
          </a:prstGeom>
        </p:spPr>
        <p:txBody>
          <a:bodyPr lIns="88883" tIns="88883" rIns="88883" bIns="88883" anchor="t" anchorCtr="0">
            <a:noAutofit/>
          </a:bodyPr>
          <a:lstStyle/>
          <a:p>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8" name="Shape 478"/>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This graphic demonstrates the water use from one hospital in New Mexico. A water audit is needed for each individual facility to ascertain water use. In general hospitals will use the 80/20 rule, focusing improvement attention on the largest users of water, but there is value in working with the lesser use of water.  For instance, in drought stricken areas the public will not expect to see a hospital watering a lawn!  This is where hospitals have changed the way they irrigate their landscape in order to meet regional water reduction requirements and community expectations, even though the actual water reduction is small in comparison with other areas. </a:t>
            </a:r>
          </a:p>
        </p:txBody>
      </p:sp>
      <p:sp>
        <p:nvSpPr>
          <p:cNvPr id="479" name="Shape 479"/>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rgbClr val="000000"/>
                </a:solidFill>
                <a:latin typeface="Arial"/>
                <a:ea typeface="Arial"/>
                <a:cs typeface="Arial"/>
                <a:sym typeface="Arial"/>
              </a:rPr>
              <a:pPr>
                <a:buSzPct val="25000"/>
              </a:pPr>
              <a:t>7</a:t>
            </a:fld>
            <a:endParaRPr lang="en-US" sz="130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7" name="Shape 487"/>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The following slides were presented in the summer of 2015 in response to the water emergency in the state of California </a:t>
            </a:r>
          </a:p>
        </p:txBody>
      </p:sp>
      <p:sp>
        <p:nvSpPr>
          <p:cNvPr id="488" name="Shape 488"/>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8</a:t>
            </a:fld>
            <a:endParaRPr lang="en-US" sz="13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5" name="Shape 495"/>
          <p:cNvSpPr txBox="1">
            <a:spLocks noGrp="1"/>
          </p:cNvSpPr>
          <p:nvPr>
            <p:ph type="body" idx="1"/>
          </p:nvPr>
        </p:nvSpPr>
        <p:spPr>
          <a:xfrm>
            <a:off x="914092" y="4344329"/>
            <a:ext cx="5029814" cy="4113561"/>
          </a:xfrm>
          <a:prstGeom prst="rect">
            <a:avLst/>
          </a:prstGeom>
          <a:noFill/>
          <a:ln>
            <a:noFill/>
          </a:ln>
        </p:spPr>
        <p:txBody>
          <a:bodyPr lIns="91411" tIns="45693" rIns="91411" bIns="45693" anchor="t" anchorCtr="0">
            <a:noAutofit/>
          </a:bodyPr>
          <a:lstStyle/>
          <a:p>
            <a:pPr>
              <a:buSzPct val="25000"/>
            </a:pPr>
            <a:r>
              <a:rPr lang="en-US">
                <a:solidFill>
                  <a:schemeClr val="dk1"/>
                </a:solidFill>
                <a:latin typeface="Arial"/>
                <a:ea typeface="Arial"/>
                <a:cs typeface="Arial"/>
                <a:sym typeface="Arial"/>
              </a:rPr>
              <a:t>These were goals for NorthShore University Health System, a 4 hospital system in the greater Chicago Illinois area. </a:t>
            </a:r>
          </a:p>
        </p:txBody>
      </p:sp>
      <p:sp>
        <p:nvSpPr>
          <p:cNvPr id="496" name="Shape 496"/>
          <p:cNvSpPr txBox="1">
            <a:spLocks noGrp="1"/>
          </p:cNvSpPr>
          <p:nvPr>
            <p:ph type="sldNum" idx="12"/>
          </p:nvPr>
        </p:nvSpPr>
        <p:spPr>
          <a:xfrm>
            <a:off x="3885278" y="8687111"/>
            <a:ext cx="2972721" cy="456889"/>
          </a:xfrm>
          <a:prstGeom prst="rect">
            <a:avLst/>
          </a:prstGeom>
          <a:noFill/>
          <a:ln>
            <a:noFill/>
          </a:ln>
        </p:spPr>
        <p:txBody>
          <a:bodyPr lIns="91411" tIns="45693" rIns="91411" bIns="45693" anchor="b" anchorCtr="0">
            <a:noAutofit/>
          </a:bodyPr>
          <a:lstStyle/>
          <a:p>
            <a:pPr>
              <a:buSzPct val="25000"/>
            </a:pPr>
            <a:fld id="{00000000-1234-1234-1234-123412341234}" type="slidenum">
              <a:rPr lang="en-US" sz="1300">
                <a:solidFill>
                  <a:schemeClr val="dk1"/>
                </a:solidFill>
                <a:latin typeface="Arial"/>
                <a:ea typeface="Arial"/>
                <a:cs typeface="Arial"/>
                <a:sym typeface="Arial"/>
              </a:rPr>
              <a:pPr>
                <a:buSzPct val="25000"/>
              </a:pPr>
              <a:t>9</a:t>
            </a:fld>
            <a:endParaRPr lang="en-US" sz="13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3191188"/>
            <a:ext cx="9144000" cy="3666811"/>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9600"/>
            <a:ext cx="3815825" cy="1183366"/>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2341" y="600"/>
            <a:ext cx="2011680" cy="155599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379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6D07A-5560-41B9-A890-98B2CA3DB369}"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96803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6D07A-5560-41B9-A890-98B2CA3DB369}"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21368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6D07A-5560-41B9-A890-98B2CA3DB369}"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6837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85593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0251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79074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01765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5612" y="4914900"/>
            <a:ext cx="7543800" cy="557213"/>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15" name="Shape 315"/>
          <p:cNvSpPr txBox="1">
            <a:spLocks noGrp="1"/>
          </p:cNvSpPr>
          <p:nvPr>
            <p:ph type="body" idx="1"/>
          </p:nvPr>
        </p:nvSpPr>
        <p:spPr>
          <a:xfrm>
            <a:off x="455612" y="5562600"/>
            <a:ext cx="7543800" cy="1330324"/>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167221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6"/>
        <p:cNvGrpSpPr/>
        <p:nvPr/>
      </p:nvGrpSpPr>
      <p:grpSpPr>
        <a:xfrm>
          <a:off x="0" y="0"/>
          <a:ext cx="0" cy="0"/>
          <a:chOff x="0" y="0"/>
          <a:chExt cx="0" cy="0"/>
        </a:xfrm>
      </p:grpSpPr>
      <p:sp>
        <p:nvSpPr>
          <p:cNvPr id="317" name="Shape 317"/>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1800"/>
              </a:spcBef>
              <a:spcAft>
                <a:spcPts val="0"/>
              </a:spcAft>
              <a:buNone/>
              <a:defRPr sz="60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18" name="Shape 318"/>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0"/>
              </a:spcBef>
              <a:spcAft>
                <a:spcPts val="0"/>
              </a:spcAft>
              <a:buClr>
                <a:schemeClr val="dk2"/>
              </a:buClr>
              <a:buFont typeface="Noto Sans Symbols"/>
              <a:buNone/>
              <a:defRPr sz="2400" b="0" i="0" u="none" strike="noStrike" cap="none">
                <a:solidFill>
                  <a:schemeClr val="lt1"/>
                </a:solidFill>
                <a:latin typeface="Arial Narrow"/>
                <a:ea typeface="Arial Narrow"/>
                <a:cs typeface="Arial Narrow"/>
                <a:sym typeface="Arial Narrow"/>
              </a:defRPr>
            </a:lvl1pPr>
            <a:lvl2pPr marL="457200" marR="0" lvl="1" indent="0" algn="ctr" rtl="0">
              <a:lnSpc>
                <a:spcPct val="90000"/>
              </a:lnSpc>
              <a:spcBef>
                <a:spcPts val="0"/>
              </a:spcBef>
              <a:spcAft>
                <a:spcPts val="0"/>
              </a:spcAft>
              <a:buClr>
                <a:schemeClr val="dk2"/>
              </a:buClr>
              <a:buFont typeface="Noto Sans Symbols"/>
              <a:buNone/>
              <a:defRPr sz="2000" b="0" i="0" u="none" strike="noStrike" cap="none">
                <a:solidFill>
                  <a:schemeClr val="lt1"/>
                </a:solidFill>
                <a:latin typeface="Arial Narrow"/>
                <a:ea typeface="Arial Narrow"/>
                <a:cs typeface="Arial Narrow"/>
                <a:sym typeface="Arial Narrow"/>
              </a:defRPr>
            </a:lvl2pPr>
            <a:lvl3pPr marL="914400" marR="0" lvl="2" indent="0" algn="ctr" rtl="0">
              <a:lnSpc>
                <a:spcPct val="90000"/>
              </a:lnSpc>
              <a:spcBef>
                <a:spcPts val="0"/>
              </a:spcBef>
              <a:spcAft>
                <a:spcPts val="0"/>
              </a:spcAft>
              <a:buClr>
                <a:schemeClr val="dk2"/>
              </a:buClr>
              <a:buFont typeface="Noto Sans Symbols"/>
              <a:buNone/>
              <a:defRPr sz="1800" b="0" i="0" u="none" strike="noStrike" cap="none">
                <a:solidFill>
                  <a:schemeClr val="lt1"/>
                </a:solidFill>
                <a:latin typeface="Arial Narrow"/>
                <a:ea typeface="Arial Narrow"/>
                <a:cs typeface="Arial Narrow"/>
                <a:sym typeface="Arial Narrow"/>
              </a:defRPr>
            </a:lvl3pPr>
            <a:lvl4pPr marL="1371600" marR="0" lvl="3" indent="0" algn="ctr"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4pPr>
            <a:lvl5pPr marL="1828800" marR="0" lvl="4" indent="0" algn="ctr"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400625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l" rtl="0">
              <a:lnSpc>
                <a:spcPct val="90000"/>
              </a:lnSpc>
              <a:spcBef>
                <a:spcPts val="1800"/>
              </a:spcBef>
              <a:spcAft>
                <a:spcPts val="0"/>
              </a:spcAft>
              <a:buNone/>
              <a:defRPr sz="60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21" name="Shape 321"/>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2"/>
              </a:buClr>
              <a:buFont typeface="Noto Sans Symbols"/>
              <a:buNone/>
              <a:defRPr sz="2400" b="0"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2000" b="0"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26061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2341" y="899"/>
            <a:ext cx="2011680" cy="1555697"/>
          </a:xfrm>
          <a:prstGeom prst="rect">
            <a:avLst/>
          </a:prstGeom>
        </p:spPr>
      </p:pic>
      <p:sp>
        <p:nvSpPr>
          <p:cNvPr id="8" name="Rectangle 7"/>
          <p:cNvSpPr/>
          <p:nvPr userDrawn="1"/>
        </p:nvSpPr>
        <p:spPr>
          <a:xfrm>
            <a:off x="0" y="3191188"/>
            <a:ext cx="9144000" cy="3666811"/>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09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2064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5612" y="4914900"/>
            <a:ext cx="7543800" cy="557213"/>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24" name="Shape 324"/>
          <p:cNvSpPr txBox="1">
            <a:spLocks noGrp="1"/>
          </p:cNvSpPr>
          <p:nvPr>
            <p:ph type="body" idx="1"/>
          </p:nvPr>
        </p:nvSpPr>
        <p:spPr>
          <a:xfrm>
            <a:off x="455612" y="5562600"/>
            <a:ext cx="3695699" cy="1330324"/>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25" name="Shape 325"/>
          <p:cNvSpPr txBox="1">
            <a:spLocks noGrp="1"/>
          </p:cNvSpPr>
          <p:nvPr>
            <p:ph type="body" idx="2"/>
          </p:nvPr>
        </p:nvSpPr>
        <p:spPr>
          <a:xfrm>
            <a:off x="4303712" y="5562600"/>
            <a:ext cx="3695699" cy="1330324"/>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603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630237" y="365125"/>
            <a:ext cx="7886700" cy="1325562"/>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28" name="Shape 328"/>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2"/>
              </a:buClr>
              <a:buFont typeface="Noto Sans Symbols"/>
              <a:buNone/>
              <a:defRPr sz="2400" b="1"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329" name="Shape 329"/>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30" name="Shape 330"/>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2"/>
              </a:buClr>
              <a:buFont typeface="Noto Sans Symbols"/>
              <a:buNone/>
              <a:defRPr sz="2400" b="1"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331" name="Shape 331"/>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60363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5612" y="4914900"/>
            <a:ext cx="7543800" cy="557213"/>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00841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4"/>
        <p:cNvGrpSpPr/>
        <p:nvPr/>
      </p:nvGrpSpPr>
      <p:grpSpPr>
        <a:xfrm>
          <a:off x="0" y="0"/>
          <a:ext cx="0" cy="0"/>
          <a:chOff x="0" y="0"/>
          <a:chExt cx="0" cy="0"/>
        </a:xfrm>
      </p:grpSpPr>
    </p:spTree>
    <p:extLst>
      <p:ext uri="{BB962C8B-B14F-4D97-AF65-F5344CB8AC3E}">
        <p14:creationId xmlns:p14="http://schemas.microsoft.com/office/powerpoint/2010/main" val="1037117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960"/>
              </a:spcBef>
              <a:spcAft>
                <a:spcPts val="0"/>
              </a:spcAft>
              <a:buNone/>
              <a:defRPr sz="32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37" name="Shape 337"/>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32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2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24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20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2000" b="0" i="0" u="none" strike="noStrike" cap="none">
                <a:solidFill>
                  <a:schemeClr val="lt1"/>
                </a:solidFill>
                <a:latin typeface="Arial Narrow"/>
                <a:ea typeface="Arial Narrow"/>
                <a:cs typeface="Arial Narrow"/>
                <a:sym typeface="Arial Narrow"/>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38" name="Shape 338"/>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1400" b="0"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1200" b="0"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1000" b="0"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1000" b="0"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975133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960"/>
              </a:spcBef>
              <a:spcAft>
                <a:spcPts val="0"/>
              </a:spcAft>
              <a:buNone/>
              <a:defRPr sz="32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41" name="Shape 341"/>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2"/>
              </a:buClr>
              <a:buFont typeface="Noto Sans Symbols"/>
              <a:buNone/>
              <a:defRPr sz="3200" b="0"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342" name="Shape 342"/>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2"/>
              </a:buClr>
              <a:buFont typeface="Noto Sans Symbols"/>
              <a:buNone/>
              <a:defRPr sz="1600" b="0" i="0" u="none" strike="noStrike" cap="none">
                <a:solidFill>
                  <a:schemeClr val="lt1"/>
                </a:solidFill>
                <a:latin typeface="Arial Narrow"/>
                <a:ea typeface="Arial Narrow"/>
                <a:cs typeface="Arial Narrow"/>
                <a:sym typeface="Arial Narrow"/>
              </a:defRPr>
            </a:lvl1pPr>
            <a:lvl2pPr marL="457200" marR="0" lvl="1" indent="0" algn="l" rtl="0">
              <a:lnSpc>
                <a:spcPct val="90000"/>
              </a:lnSpc>
              <a:spcBef>
                <a:spcPts val="0"/>
              </a:spcBef>
              <a:spcAft>
                <a:spcPts val="0"/>
              </a:spcAft>
              <a:buClr>
                <a:schemeClr val="dk2"/>
              </a:buClr>
              <a:buFont typeface="Noto Sans Symbols"/>
              <a:buNone/>
              <a:defRPr sz="1400" b="0" i="0" u="none" strike="noStrike" cap="none">
                <a:solidFill>
                  <a:schemeClr val="lt1"/>
                </a:solidFill>
                <a:latin typeface="Arial Narrow"/>
                <a:ea typeface="Arial Narrow"/>
                <a:cs typeface="Arial Narrow"/>
                <a:sym typeface="Arial Narrow"/>
              </a:defRPr>
            </a:lvl2pPr>
            <a:lvl3pPr marL="914400" marR="0" lvl="2" indent="0" algn="l" rtl="0">
              <a:lnSpc>
                <a:spcPct val="90000"/>
              </a:lnSpc>
              <a:spcBef>
                <a:spcPts val="0"/>
              </a:spcBef>
              <a:spcAft>
                <a:spcPts val="0"/>
              </a:spcAft>
              <a:buClr>
                <a:schemeClr val="dk2"/>
              </a:buClr>
              <a:buFont typeface="Noto Sans Symbols"/>
              <a:buNone/>
              <a:defRPr sz="1200" b="0" i="0" u="none" strike="noStrike" cap="none">
                <a:solidFill>
                  <a:schemeClr val="lt1"/>
                </a:solidFill>
                <a:latin typeface="Arial Narrow"/>
                <a:ea typeface="Arial Narrow"/>
                <a:cs typeface="Arial Narrow"/>
                <a:sym typeface="Arial Narrow"/>
              </a:defRPr>
            </a:lvl3pPr>
            <a:lvl4pPr marL="1371600" marR="0" lvl="3" indent="0" algn="l" rtl="0">
              <a:lnSpc>
                <a:spcPct val="90000"/>
              </a:lnSpc>
              <a:spcBef>
                <a:spcPts val="0"/>
              </a:spcBef>
              <a:spcAft>
                <a:spcPts val="0"/>
              </a:spcAft>
              <a:buClr>
                <a:schemeClr val="dk2"/>
              </a:buClr>
              <a:buFont typeface="Noto Sans Symbols"/>
              <a:buNone/>
              <a:defRPr sz="1000" b="0" i="0" u="none" strike="noStrike" cap="none">
                <a:solidFill>
                  <a:schemeClr val="lt1"/>
                </a:solidFill>
                <a:latin typeface="Arial Narrow"/>
                <a:ea typeface="Arial Narrow"/>
                <a:cs typeface="Arial Narrow"/>
                <a:sym typeface="Arial Narrow"/>
              </a:defRPr>
            </a:lvl4pPr>
            <a:lvl5pPr marL="1828800" marR="0" lvl="4" indent="0" algn="l" rtl="0">
              <a:lnSpc>
                <a:spcPct val="90000"/>
              </a:lnSpc>
              <a:spcBef>
                <a:spcPts val="0"/>
              </a:spcBef>
              <a:spcAft>
                <a:spcPts val="0"/>
              </a:spcAft>
              <a:buClr>
                <a:schemeClr val="dk2"/>
              </a:buClr>
              <a:buFont typeface="Noto Sans Symbols"/>
              <a:buNone/>
              <a:defRPr sz="1000" b="0" i="0" u="none" strike="noStrike" cap="none">
                <a:solidFill>
                  <a:schemeClr val="lt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090092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5612" y="4914900"/>
            <a:ext cx="7543800" cy="557213"/>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45" name="Shape 345"/>
          <p:cNvSpPr txBox="1">
            <a:spLocks noGrp="1"/>
          </p:cNvSpPr>
          <p:nvPr>
            <p:ph type="body" idx="1"/>
          </p:nvPr>
        </p:nvSpPr>
        <p:spPr>
          <a:xfrm rot="5400000">
            <a:off x="3562350" y="2455862"/>
            <a:ext cx="1330324" cy="7543800"/>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197064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rot="5400000">
            <a:off x="6067425" y="4960937"/>
            <a:ext cx="1978025" cy="1885950"/>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sp>
        <p:nvSpPr>
          <p:cNvPr id="348" name="Shape 348"/>
          <p:cNvSpPr txBox="1">
            <a:spLocks noGrp="1"/>
          </p:cNvSpPr>
          <p:nvPr>
            <p:ph type="body" idx="1"/>
          </p:nvPr>
        </p:nvSpPr>
        <p:spPr>
          <a:xfrm rot="5400000">
            <a:off x="2219325" y="3151187"/>
            <a:ext cx="1978025" cy="5505450"/>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814510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684212"/>
            <a:ext cx="8229600" cy="55721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59" name="Shape 359"/>
          <p:cNvSpPr txBox="1">
            <a:spLocks noGrp="1"/>
          </p:cNvSpPr>
          <p:nvPr>
            <p:ph type="body" idx="1"/>
          </p:nvPr>
        </p:nvSpPr>
        <p:spPr>
          <a:xfrm>
            <a:off x="457200" y="1736725"/>
            <a:ext cx="8229600" cy="1827213"/>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60" name="Shape 360"/>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61" name="Shape 361"/>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62" name="Shape 362"/>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347741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3"/>
        <p:cNvGrpSpPr/>
        <p:nvPr/>
      </p:nvGrpSpPr>
      <p:grpSpPr>
        <a:xfrm>
          <a:off x="0" y="0"/>
          <a:ext cx="0" cy="0"/>
          <a:chOff x="0" y="0"/>
          <a:chExt cx="0" cy="0"/>
        </a:xfrm>
      </p:grpSpPr>
      <p:sp>
        <p:nvSpPr>
          <p:cNvPr id="364" name="Shape 364"/>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65" name="Shape 365"/>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5000"/>
              </a:lnSpc>
              <a:spcBef>
                <a:spcPts val="840"/>
              </a:spcBef>
              <a:spcAft>
                <a:spcPts val="0"/>
              </a:spcAft>
              <a:buClr>
                <a:schemeClr val="accent2"/>
              </a:buClr>
              <a:buFont typeface="Noto Sans Symbols"/>
              <a:buNone/>
              <a:defRPr sz="2400" b="0" i="0" u="none" strike="noStrike" cap="none">
                <a:solidFill>
                  <a:schemeClr val="dk1"/>
                </a:solidFill>
                <a:latin typeface="Arial Narrow"/>
                <a:ea typeface="Arial Narrow"/>
                <a:cs typeface="Arial Narrow"/>
                <a:sym typeface="Arial Narrow"/>
              </a:defRPr>
            </a:lvl1pPr>
            <a:lvl2pPr marL="457200" marR="0" lvl="1" indent="0" algn="ctr" rtl="0">
              <a:lnSpc>
                <a:spcPct val="95000"/>
              </a:lnSpc>
              <a:spcBef>
                <a:spcPts val="700"/>
              </a:spcBef>
              <a:spcAft>
                <a:spcPts val="0"/>
              </a:spcAft>
              <a:buClr>
                <a:schemeClr val="accent2"/>
              </a:buClr>
              <a:buFont typeface="Arial"/>
              <a:buNone/>
              <a:defRPr sz="2000" b="0" i="0" u="none" strike="noStrike" cap="none">
                <a:solidFill>
                  <a:schemeClr val="dk1"/>
                </a:solidFill>
                <a:latin typeface="Arial Narrow"/>
                <a:ea typeface="Arial Narrow"/>
                <a:cs typeface="Arial Narrow"/>
                <a:sym typeface="Arial Narrow"/>
              </a:defRPr>
            </a:lvl2pPr>
            <a:lvl3pPr marL="914400" marR="0" lvl="2" indent="0" algn="ctr" rtl="0">
              <a:lnSpc>
                <a:spcPct val="95000"/>
              </a:lnSpc>
              <a:spcBef>
                <a:spcPts val="630"/>
              </a:spcBef>
              <a:spcAft>
                <a:spcPts val="0"/>
              </a:spcAft>
              <a:buClr>
                <a:schemeClr val="accent2"/>
              </a:buClr>
              <a:buFont typeface="Noto Sans Symbols"/>
              <a:buNone/>
              <a:defRPr sz="1800" b="0" i="0" u="none" strike="noStrike" cap="none">
                <a:solidFill>
                  <a:schemeClr val="dk1"/>
                </a:solidFill>
                <a:latin typeface="Arial Narrow"/>
                <a:ea typeface="Arial Narrow"/>
                <a:cs typeface="Arial Narrow"/>
                <a:sym typeface="Arial Narrow"/>
              </a:defRPr>
            </a:lvl3pPr>
            <a:lvl4pPr marL="1371600" marR="0" lvl="3" indent="0" algn="ctr" rtl="0">
              <a:lnSpc>
                <a:spcPct val="95000"/>
              </a:lnSpc>
              <a:spcBef>
                <a:spcPts val="560"/>
              </a:spcBef>
              <a:spcAft>
                <a:spcPts val="0"/>
              </a:spcAft>
              <a:buClr>
                <a:schemeClr val="accent2"/>
              </a:buClr>
              <a:buFont typeface="Arial Narrow"/>
              <a:buNone/>
              <a:defRPr sz="1600" b="0" i="0" u="none" strike="noStrike" cap="none">
                <a:solidFill>
                  <a:schemeClr val="dk1"/>
                </a:solidFill>
                <a:latin typeface="Arial Narrow"/>
                <a:ea typeface="Arial Narrow"/>
                <a:cs typeface="Arial Narrow"/>
                <a:sym typeface="Arial Narrow"/>
              </a:defRPr>
            </a:lvl4pPr>
            <a:lvl5pPr marL="1828800" marR="0" lvl="4" indent="0" algn="ctr" rtl="0">
              <a:lnSpc>
                <a:spcPct val="95000"/>
              </a:lnSpc>
              <a:spcBef>
                <a:spcPts val="560"/>
              </a:spcBef>
              <a:spcAft>
                <a:spcPts val="0"/>
              </a:spcAft>
              <a:buClr>
                <a:schemeClr val="accent2"/>
              </a:buClr>
              <a:buFont typeface="Arial Narrow"/>
              <a:buNone/>
              <a:defRPr sz="1600" b="0" i="0" u="none" strike="noStrike" cap="none">
                <a:solidFill>
                  <a:schemeClr val="dk1"/>
                </a:solidFill>
                <a:latin typeface="Arial Narrow"/>
                <a:ea typeface="Arial Narrow"/>
                <a:cs typeface="Arial Narrow"/>
                <a:sym typeface="Arial Narrow"/>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9pPr>
          </a:lstStyle>
          <a:p>
            <a:endParaRPr/>
          </a:p>
        </p:txBody>
      </p:sp>
      <p:sp>
        <p:nvSpPr>
          <p:cNvPr id="366" name="Shape 366"/>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67" name="Shape 367"/>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68" name="Shape 368"/>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208161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F59F20"/>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
        <p:nvSpPr>
          <p:cNvPr id="19" name="Rectangle 18"/>
          <p:cNvSpPr/>
          <p:nvPr userDrawn="1"/>
        </p:nvSpPr>
        <p:spPr>
          <a:xfrm>
            <a:off x="0" y="6675120"/>
            <a:ext cx="9144000" cy="182880"/>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480" y="1706880"/>
            <a:ext cx="5303520" cy="530352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spTree>
    <p:extLst>
      <p:ext uri="{BB962C8B-B14F-4D97-AF65-F5344CB8AC3E}">
        <p14:creationId xmlns:p14="http://schemas.microsoft.com/office/powerpoint/2010/main" val="914767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60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71" name="Shape 371"/>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95000"/>
              </a:lnSpc>
              <a:spcBef>
                <a:spcPts val="840"/>
              </a:spcBef>
              <a:spcAft>
                <a:spcPts val="0"/>
              </a:spcAft>
              <a:buClr>
                <a:schemeClr val="accent2"/>
              </a:buClr>
              <a:buFont typeface="Noto Sans Symbols"/>
              <a:buNone/>
              <a:defRPr sz="2400" b="0"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700"/>
              </a:spcBef>
              <a:spcAft>
                <a:spcPts val="0"/>
              </a:spcAft>
              <a:buClr>
                <a:schemeClr val="accent2"/>
              </a:buClr>
              <a:buFont typeface="Arial"/>
              <a:buNone/>
              <a:defRPr sz="2000" b="0"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630"/>
              </a:spcBef>
              <a:spcAft>
                <a:spcPts val="0"/>
              </a:spcAft>
              <a:buClr>
                <a:schemeClr val="accent2"/>
              </a:buClr>
              <a:buFont typeface="Noto Sans Symbols"/>
              <a:buNone/>
              <a:defRPr sz="1800" b="0"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560"/>
              </a:spcBef>
              <a:spcAft>
                <a:spcPts val="0"/>
              </a:spcAft>
              <a:buClr>
                <a:schemeClr val="accent2"/>
              </a:buClr>
              <a:buFont typeface="Arial Narrow"/>
              <a:buNone/>
              <a:defRPr sz="1600" b="0"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560"/>
              </a:spcBef>
              <a:spcAft>
                <a:spcPts val="0"/>
              </a:spcAft>
              <a:buClr>
                <a:schemeClr val="accent2"/>
              </a:buClr>
              <a:buFont typeface="Arial Narrow"/>
              <a:buNone/>
              <a:defRPr sz="1600" b="0"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Narrow"/>
                <a:ea typeface="Arial Narrow"/>
                <a:cs typeface="Arial Narrow"/>
                <a:sym typeface="Arial Narrow"/>
              </a:defRPr>
            </a:lvl9pPr>
          </a:lstStyle>
          <a:p>
            <a:endParaRPr/>
          </a:p>
        </p:txBody>
      </p:sp>
      <p:sp>
        <p:nvSpPr>
          <p:cNvPr id="372" name="Shape 372"/>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73" name="Shape 373"/>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74" name="Shape 374"/>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3454931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684212"/>
            <a:ext cx="8229600" cy="55721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77" name="Shape 377"/>
          <p:cNvSpPr txBox="1">
            <a:spLocks noGrp="1"/>
          </p:cNvSpPr>
          <p:nvPr>
            <p:ph type="body" idx="1"/>
          </p:nvPr>
        </p:nvSpPr>
        <p:spPr>
          <a:xfrm>
            <a:off x="457200" y="1736725"/>
            <a:ext cx="4038599" cy="1827213"/>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78" name="Shape 378"/>
          <p:cNvSpPr txBox="1">
            <a:spLocks noGrp="1"/>
          </p:cNvSpPr>
          <p:nvPr>
            <p:ph type="body" idx="2"/>
          </p:nvPr>
        </p:nvSpPr>
        <p:spPr>
          <a:xfrm>
            <a:off x="4648200" y="1736725"/>
            <a:ext cx="4038599" cy="1827213"/>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79" name="Shape 379"/>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80" name="Shape 380"/>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81" name="Shape 381"/>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589503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630237" y="365125"/>
            <a:ext cx="7886700" cy="1325562"/>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84" name="Shape 384"/>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marR="0" lvl="0" indent="0" algn="l" rtl="0">
              <a:lnSpc>
                <a:spcPct val="95000"/>
              </a:lnSpc>
              <a:spcBef>
                <a:spcPts val="840"/>
              </a:spcBef>
              <a:spcAft>
                <a:spcPts val="0"/>
              </a:spcAft>
              <a:buClr>
                <a:schemeClr val="accent2"/>
              </a:buClr>
              <a:buFont typeface="Noto Sans Symbols"/>
              <a:buNone/>
              <a:defRPr sz="2400" b="1"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700"/>
              </a:spcBef>
              <a:spcAft>
                <a:spcPts val="0"/>
              </a:spcAft>
              <a:buClr>
                <a:schemeClr val="accent2"/>
              </a:buClr>
              <a:buFont typeface="Arial"/>
              <a:buNone/>
              <a:defRPr sz="2000" b="1"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630"/>
              </a:spcBef>
              <a:spcAft>
                <a:spcPts val="0"/>
              </a:spcAft>
              <a:buClr>
                <a:schemeClr val="accent2"/>
              </a:buClr>
              <a:buFont typeface="Noto Sans Symbols"/>
              <a:buNone/>
              <a:defRPr sz="1800" b="1"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560"/>
              </a:spcBef>
              <a:spcAft>
                <a:spcPts val="0"/>
              </a:spcAft>
              <a:buClr>
                <a:schemeClr val="accent2"/>
              </a:buClr>
              <a:buFont typeface="Arial Narrow"/>
              <a:buNone/>
              <a:defRPr sz="1600" b="1"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560"/>
              </a:spcBef>
              <a:spcAft>
                <a:spcPts val="0"/>
              </a:spcAft>
              <a:buClr>
                <a:schemeClr val="accent2"/>
              </a:buClr>
              <a:buFont typeface="Arial Narrow"/>
              <a:buNone/>
              <a:defRPr sz="1600" b="1"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385" name="Shape 385"/>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86" name="Shape 386"/>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marR="0" lvl="0" indent="0" algn="l" rtl="0">
              <a:lnSpc>
                <a:spcPct val="95000"/>
              </a:lnSpc>
              <a:spcBef>
                <a:spcPts val="840"/>
              </a:spcBef>
              <a:spcAft>
                <a:spcPts val="0"/>
              </a:spcAft>
              <a:buClr>
                <a:schemeClr val="accent2"/>
              </a:buClr>
              <a:buFont typeface="Noto Sans Symbols"/>
              <a:buNone/>
              <a:defRPr sz="2400" b="1"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700"/>
              </a:spcBef>
              <a:spcAft>
                <a:spcPts val="0"/>
              </a:spcAft>
              <a:buClr>
                <a:schemeClr val="accent2"/>
              </a:buClr>
              <a:buFont typeface="Arial"/>
              <a:buNone/>
              <a:defRPr sz="2000" b="1"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630"/>
              </a:spcBef>
              <a:spcAft>
                <a:spcPts val="0"/>
              </a:spcAft>
              <a:buClr>
                <a:schemeClr val="accent2"/>
              </a:buClr>
              <a:buFont typeface="Noto Sans Symbols"/>
              <a:buNone/>
              <a:defRPr sz="1800" b="1"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560"/>
              </a:spcBef>
              <a:spcAft>
                <a:spcPts val="0"/>
              </a:spcAft>
              <a:buClr>
                <a:schemeClr val="accent2"/>
              </a:buClr>
              <a:buFont typeface="Arial Narrow"/>
              <a:buNone/>
              <a:defRPr sz="1600" b="1"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560"/>
              </a:spcBef>
              <a:spcAft>
                <a:spcPts val="0"/>
              </a:spcAft>
              <a:buClr>
                <a:schemeClr val="accent2"/>
              </a:buClr>
              <a:buFont typeface="Arial Narrow"/>
              <a:buNone/>
              <a:defRPr sz="1600" b="1"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387" name="Shape 387"/>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88" name="Shape 388"/>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89" name="Shape 389"/>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90" name="Shape 390"/>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2020221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684212"/>
            <a:ext cx="8229600" cy="55721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93" name="Shape 393"/>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94" name="Shape 394"/>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95" name="Shape 395"/>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687640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6"/>
        <p:cNvGrpSpPr/>
        <p:nvPr/>
      </p:nvGrpSpPr>
      <p:grpSpPr>
        <a:xfrm>
          <a:off x="0" y="0"/>
          <a:ext cx="0" cy="0"/>
          <a:chOff x="0" y="0"/>
          <a:chExt cx="0" cy="0"/>
        </a:xfrm>
      </p:grpSpPr>
      <p:sp>
        <p:nvSpPr>
          <p:cNvPr id="397" name="Shape 397"/>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398" name="Shape 398"/>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399" name="Shape 399"/>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2848159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402" name="Shape 402"/>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marL="285750" marR="0" lvl="0" indent="-82550" algn="l" rtl="0">
              <a:lnSpc>
                <a:spcPct val="95000"/>
              </a:lnSpc>
              <a:spcBef>
                <a:spcPts val="1120"/>
              </a:spcBef>
              <a:spcAft>
                <a:spcPts val="0"/>
              </a:spcAft>
              <a:buClr>
                <a:schemeClr val="accent2"/>
              </a:buClr>
              <a:buSzPct val="100000"/>
              <a:buFont typeface="Noto Sans Symbols"/>
              <a:buChar char="▪"/>
              <a:defRPr sz="3200" b="0" i="0" u="none" strike="noStrike" cap="none">
                <a:solidFill>
                  <a:schemeClr val="dk1"/>
                </a:solidFill>
                <a:latin typeface="Arial Narrow"/>
                <a:ea typeface="Arial Narrow"/>
                <a:cs typeface="Arial Narrow"/>
                <a:sym typeface="Arial Narrow"/>
              </a:defRPr>
            </a:lvl1pPr>
            <a:lvl2pPr marL="742950" marR="0" lvl="1" indent="-107950" algn="l" rtl="0">
              <a:lnSpc>
                <a:spcPct val="95000"/>
              </a:lnSpc>
              <a:spcBef>
                <a:spcPts val="980"/>
              </a:spcBef>
              <a:spcAft>
                <a:spcPts val="0"/>
              </a:spcAft>
              <a:buClr>
                <a:schemeClr val="accent2"/>
              </a:buClr>
              <a:buSzPct val="100000"/>
              <a:buFont typeface="Arial"/>
              <a:buChar char="–"/>
              <a:defRPr sz="2800" b="0" i="0" u="none" strike="noStrike" cap="none">
                <a:solidFill>
                  <a:schemeClr val="dk1"/>
                </a:solidFill>
                <a:latin typeface="Arial Narrow"/>
                <a:ea typeface="Arial Narrow"/>
                <a:cs typeface="Arial Narrow"/>
                <a:sym typeface="Arial Narrow"/>
              </a:defRPr>
            </a:lvl2pPr>
            <a:lvl3pPr marL="1143000" marR="0" lvl="2" indent="-7620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3pPr>
            <a:lvl4pPr marL="1600200" marR="0" lvl="3" indent="-101600" algn="l" rtl="0">
              <a:lnSpc>
                <a:spcPct val="95000"/>
              </a:lnSpc>
              <a:spcBef>
                <a:spcPts val="700"/>
              </a:spcBef>
              <a:spcAft>
                <a:spcPts val="0"/>
              </a:spcAft>
              <a:buClr>
                <a:schemeClr val="accent2"/>
              </a:buClr>
              <a:buSzPct val="100000"/>
              <a:buFont typeface="Arial Narrow"/>
              <a:buChar char="–"/>
              <a:defRPr sz="2000" b="0" i="0" u="none" strike="noStrike" cap="none">
                <a:solidFill>
                  <a:schemeClr val="dk1"/>
                </a:solidFill>
                <a:latin typeface="Arial Narrow"/>
                <a:ea typeface="Arial Narrow"/>
                <a:cs typeface="Arial Narrow"/>
                <a:sym typeface="Arial Narrow"/>
              </a:defRPr>
            </a:lvl4pPr>
            <a:lvl5pPr marL="2057400" marR="0" lvl="4" indent="-101600" algn="l" rtl="0">
              <a:lnSpc>
                <a:spcPct val="95000"/>
              </a:lnSpc>
              <a:spcBef>
                <a:spcPts val="700"/>
              </a:spcBef>
              <a:spcAft>
                <a:spcPts val="0"/>
              </a:spcAft>
              <a:buClr>
                <a:schemeClr val="accent2"/>
              </a:buClr>
              <a:buSzPct val="100000"/>
              <a:buFont typeface="Arial Narrow"/>
              <a:buChar char="»"/>
              <a:defRPr sz="2000" b="0" i="0" u="none" strike="noStrike" cap="none">
                <a:solidFill>
                  <a:schemeClr val="dk1"/>
                </a:solidFill>
                <a:latin typeface="Arial Narrow"/>
                <a:ea typeface="Arial Narrow"/>
                <a:cs typeface="Arial Narrow"/>
                <a:sym typeface="Arial Narrow"/>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403" name="Shape 403"/>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5000"/>
              </a:lnSpc>
              <a:spcBef>
                <a:spcPts val="560"/>
              </a:spcBef>
              <a:spcAft>
                <a:spcPts val="0"/>
              </a:spcAft>
              <a:buClr>
                <a:schemeClr val="accent2"/>
              </a:buClr>
              <a:buFont typeface="Noto Sans Symbols"/>
              <a:buNone/>
              <a:defRPr sz="1600" b="0"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490"/>
              </a:spcBef>
              <a:spcAft>
                <a:spcPts val="0"/>
              </a:spcAft>
              <a:buClr>
                <a:schemeClr val="accent2"/>
              </a:buClr>
              <a:buFont typeface="Arial"/>
              <a:buNone/>
              <a:defRPr sz="1400" b="0"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420"/>
              </a:spcBef>
              <a:spcAft>
                <a:spcPts val="0"/>
              </a:spcAft>
              <a:buClr>
                <a:schemeClr val="accent2"/>
              </a:buClr>
              <a:buFont typeface="Noto Sans Symbols"/>
              <a:buNone/>
              <a:defRPr sz="1200" b="0"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350"/>
              </a:spcBef>
              <a:spcAft>
                <a:spcPts val="0"/>
              </a:spcAft>
              <a:buClr>
                <a:schemeClr val="accent2"/>
              </a:buClr>
              <a:buFont typeface="Arial Narrow"/>
              <a:buNone/>
              <a:defRPr sz="1000" b="0"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350"/>
              </a:spcBef>
              <a:spcAft>
                <a:spcPts val="0"/>
              </a:spcAft>
              <a:buClr>
                <a:schemeClr val="accent2"/>
              </a:buClr>
              <a:buFont typeface="Arial Narrow"/>
              <a:buNone/>
              <a:defRPr sz="1000" b="0"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9pPr>
          </a:lstStyle>
          <a:p>
            <a:endParaRPr/>
          </a:p>
        </p:txBody>
      </p:sp>
      <p:sp>
        <p:nvSpPr>
          <p:cNvPr id="404" name="Shape 404"/>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405" name="Shape 405"/>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406" name="Shape 406"/>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3306979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409" name="Shape 409"/>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lvl="0" indent="0" algn="l" rtl="0">
              <a:lnSpc>
                <a:spcPct val="95000"/>
              </a:lnSpc>
              <a:spcBef>
                <a:spcPts val="1120"/>
              </a:spcBef>
              <a:spcAft>
                <a:spcPts val="0"/>
              </a:spcAft>
              <a:buClr>
                <a:schemeClr val="accent2"/>
              </a:buClr>
              <a:buFont typeface="Noto Sans Symbols"/>
              <a:buNone/>
              <a:defRPr sz="3200" b="0"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980"/>
              </a:spcBef>
              <a:spcAft>
                <a:spcPts val="0"/>
              </a:spcAft>
              <a:buClr>
                <a:schemeClr val="accent2"/>
              </a:buClr>
              <a:buFont typeface="Arial"/>
              <a:buNone/>
              <a:defRPr sz="2800" b="0"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840"/>
              </a:spcBef>
              <a:spcAft>
                <a:spcPts val="0"/>
              </a:spcAft>
              <a:buClr>
                <a:schemeClr val="accent2"/>
              </a:buClr>
              <a:buFont typeface="Noto Sans Symbols"/>
              <a:buNone/>
              <a:defRPr sz="2400" b="0"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700"/>
              </a:spcBef>
              <a:spcAft>
                <a:spcPts val="0"/>
              </a:spcAft>
              <a:buClr>
                <a:schemeClr val="accent2"/>
              </a:buClr>
              <a:buFont typeface="Arial Narrow"/>
              <a:buNone/>
              <a:defRPr sz="2000" b="0"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700"/>
              </a:spcBef>
              <a:spcAft>
                <a:spcPts val="0"/>
              </a:spcAft>
              <a:buClr>
                <a:schemeClr val="accent2"/>
              </a:buClr>
              <a:buFont typeface="Arial Narrow"/>
              <a:buNone/>
              <a:defRPr sz="2000" b="0"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410" name="Shape 41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5000"/>
              </a:lnSpc>
              <a:spcBef>
                <a:spcPts val="560"/>
              </a:spcBef>
              <a:spcAft>
                <a:spcPts val="0"/>
              </a:spcAft>
              <a:buClr>
                <a:schemeClr val="accent2"/>
              </a:buClr>
              <a:buFont typeface="Noto Sans Symbols"/>
              <a:buNone/>
              <a:defRPr sz="1600" b="0" i="0" u="none" strike="noStrike" cap="none">
                <a:solidFill>
                  <a:schemeClr val="dk1"/>
                </a:solidFill>
                <a:latin typeface="Arial Narrow"/>
                <a:ea typeface="Arial Narrow"/>
                <a:cs typeface="Arial Narrow"/>
                <a:sym typeface="Arial Narrow"/>
              </a:defRPr>
            </a:lvl1pPr>
            <a:lvl2pPr marL="457200" marR="0" lvl="1" indent="0" algn="l" rtl="0">
              <a:lnSpc>
                <a:spcPct val="95000"/>
              </a:lnSpc>
              <a:spcBef>
                <a:spcPts val="490"/>
              </a:spcBef>
              <a:spcAft>
                <a:spcPts val="0"/>
              </a:spcAft>
              <a:buClr>
                <a:schemeClr val="accent2"/>
              </a:buClr>
              <a:buFont typeface="Arial"/>
              <a:buNone/>
              <a:defRPr sz="1400" b="0" i="0" u="none" strike="noStrike" cap="none">
                <a:solidFill>
                  <a:schemeClr val="dk1"/>
                </a:solidFill>
                <a:latin typeface="Arial Narrow"/>
                <a:ea typeface="Arial Narrow"/>
                <a:cs typeface="Arial Narrow"/>
                <a:sym typeface="Arial Narrow"/>
              </a:defRPr>
            </a:lvl2pPr>
            <a:lvl3pPr marL="914400" marR="0" lvl="2" indent="0" algn="l" rtl="0">
              <a:lnSpc>
                <a:spcPct val="95000"/>
              </a:lnSpc>
              <a:spcBef>
                <a:spcPts val="420"/>
              </a:spcBef>
              <a:spcAft>
                <a:spcPts val="0"/>
              </a:spcAft>
              <a:buClr>
                <a:schemeClr val="accent2"/>
              </a:buClr>
              <a:buFont typeface="Noto Sans Symbols"/>
              <a:buNone/>
              <a:defRPr sz="1200" b="0" i="0" u="none" strike="noStrike" cap="none">
                <a:solidFill>
                  <a:schemeClr val="dk1"/>
                </a:solidFill>
                <a:latin typeface="Arial Narrow"/>
                <a:ea typeface="Arial Narrow"/>
                <a:cs typeface="Arial Narrow"/>
                <a:sym typeface="Arial Narrow"/>
              </a:defRPr>
            </a:lvl3pPr>
            <a:lvl4pPr marL="1371600" marR="0" lvl="3" indent="0" algn="l" rtl="0">
              <a:lnSpc>
                <a:spcPct val="95000"/>
              </a:lnSpc>
              <a:spcBef>
                <a:spcPts val="350"/>
              </a:spcBef>
              <a:spcAft>
                <a:spcPts val="0"/>
              </a:spcAft>
              <a:buClr>
                <a:schemeClr val="accent2"/>
              </a:buClr>
              <a:buFont typeface="Arial Narrow"/>
              <a:buNone/>
              <a:defRPr sz="1000" b="0" i="0" u="none" strike="noStrike" cap="none">
                <a:solidFill>
                  <a:schemeClr val="dk1"/>
                </a:solidFill>
                <a:latin typeface="Arial Narrow"/>
                <a:ea typeface="Arial Narrow"/>
                <a:cs typeface="Arial Narrow"/>
                <a:sym typeface="Arial Narrow"/>
              </a:defRPr>
            </a:lvl4pPr>
            <a:lvl5pPr marL="1828800" marR="0" lvl="4" indent="0" algn="l" rtl="0">
              <a:lnSpc>
                <a:spcPct val="95000"/>
              </a:lnSpc>
              <a:spcBef>
                <a:spcPts val="350"/>
              </a:spcBef>
              <a:spcAft>
                <a:spcPts val="0"/>
              </a:spcAft>
              <a:buClr>
                <a:schemeClr val="accent2"/>
              </a:buClr>
              <a:buFont typeface="Arial Narrow"/>
              <a:buNone/>
              <a:defRPr sz="1000" b="0" i="0" u="none" strike="noStrike" cap="none">
                <a:solidFill>
                  <a:schemeClr val="dk1"/>
                </a:solidFill>
                <a:latin typeface="Arial Narrow"/>
                <a:ea typeface="Arial Narrow"/>
                <a:cs typeface="Arial Narrow"/>
                <a:sym typeface="Arial Narrow"/>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Narrow"/>
                <a:ea typeface="Arial Narrow"/>
                <a:cs typeface="Arial Narrow"/>
                <a:sym typeface="Arial Narrow"/>
              </a:defRPr>
            </a:lvl9pPr>
          </a:lstStyle>
          <a:p>
            <a:endParaRPr/>
          </a:p>
        </p:txBody>
      </p:sp>
      <p:sp>
        <p:nvSpPr>
          <p:cNvPr id="411" name="Shape 411"/>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412" name="Shape 412"/>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413" name="Shape 413"/>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1627152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684212"/>
            <a:ext cx="8229600" cy="55721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416" name="Shape 416"/>
          <p:cNvSpPr txBox="1">
            <a:spLocks noGrp="1"/>
          </p:cNvSpPr>
          <p:nvPr>
            <p:ph type="body" idx="1"/>
          </p:nvPr>
        </p:nvSpPr>
        <p:spPr>
          <a:xfrm rot="5400000">
            <a:off x="3658393" y="-1464468"/>
            <a:ext cx="1827213" cy="8229600"/>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417" name="Shape 417"/>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418" name="Shape 418"/>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419" name="Shape 419"/>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3124477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rot="5400000">
            <a:off x="6218237" y="1095375"/>
            <a:ext cx="2879724" cy="20574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422" name="Shape 422"/>
          <p:cNvSpPr txBox="1">
            <a:spLocks noGrp="1"/>
          </p:cNvSpPr>
          <p:nvPr>
            <p:ph type="body" idx="1"/>
          </p:nvPr>
        </p:nvSpPr>
        <p:spPr>
          <a:xfrm rot="5400000">
            <a:off x="2027237" y="-885824"/>
            <a:ext cx="2879724" cy="6019799"/>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423" name="Shape 423"/>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rPr>
              <a:pPr algn="r">
                <a:buSzPct val="25000"/>
              </a:pPr>
              <a:t>‹#›</a:t>
            </a:fld>
            <a:endParaRPr lang="en-US" sz="900">
              <a:solidFill>
                <a:srgbClr val="414636"/>
              </a:solidFill>
            </a:endParaRPr>
          </a:p>
        </p:txBody>
      </p:sp>
      <p:sp>
        <p:nvSpPr>
          <p:cNvPr id="424" name="Shape 424"/>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
        <p:nvSpPr>
          <p:cNvPr id="425" name="Shape 425"/>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AAB198"/>
              </a:solidFill>
            </a:endParaRPr>
          </a:p>
        </p:txBody>
      </p:sp>
    </p:spTree>
    <p:extLst>
      <p:ext uri="{BB962C8B-B14F-4D97-AF65-F5344CB8AC3E}">
        <p14:creationId xmlns:p14="http://schemas.microsoft.com/office/powerpoint/2010/main" val="132955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0" y="155081"/>
            <a:ext cx="3017520" cy="2892919"/>
          </a:xfrm>
          <a:prstGeom prst="rect">
            <a:avLst/>
          </a:prstGeom>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spTree>
    <p:extLst>
      <p:ext uri="{BB962C8B-B14F-4D97-AF65-F5344CB8AC3E}">
        <p14:creationId xmlns:p14="http://schemas.microsoft.com/office/powerpoint/2010/main" val="30280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19400" y="98552"/>
            <a:ext cx="822960" cy="822960"/>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20465" y="98552"/>
            <a:ext cx="822960" cy="822960"/>
          </a:xfrm>
          <a:prstGeom prst="rect">
            <a:avLst/>
          </a:prstGeom>
        </p:spPr>
      </p:pic>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63440" y="98552"/>
            <a:ext cx="822960" cy="822960"/>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77840" y="98552"/>
            <a:ext cx="822960" cy="822960"/>
          </a:xfrm>
          <a:prstGeom prst="rect">
            <a:avLst/>
          </a:prstGeom>
        </p:spPr>
      </p:pic>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492240" y="98552"/>
            <a:ext cx="822960" cy="822960"/>
          </a:xfrm>
          <a:prstGeom prst="rect">
            <a:avLst/>
          </a:prstGeom>
        </p:spPr>
      </p:pic>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06640" y="98552"/>
            <a:ext cx="822960" cy="822960"/>
          </a:xfrm>
          <a:prstGeom prst="rect">
            <a:avLst/>
          </a:prstGeom>
        </p:spPr>
      </p:pic>
    </p:spTree>
    <p:extLst>
      <p:ext uri="{BB962C8B-B14F-4D97-AF65-F5344CB8AC3E}">
        <p14:creationId xmlns:p14="http://schemas.microsoft.com/office/powerpoint/2010/main" val="307507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25" y="1483634"/>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t="31435"/>
          <a:stretch/>
        </p:blipFill>
        <p:spPr>
          <a:xfrm>
            <a:off x="4191000" y="3191188"/>
            <a:ext cx="5303520" cy="363633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725" y="1"/>
            <a:ext cx="1319047" cy="1020062"/>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43400" y="76200"/>
            <a:ext cx="4114800" cy="975533"/>
          </a:xfrm>
          <a:prstGeom prst="rect">
            <a:avLst/>
          </a:prstGeom>
        </p:spPr>
      </p:pic>
    </p:spTree>
    <p:extLst>
      <p:ext uri="{BB962C8B-B14F-4D97-AF65-F5344CB8AC3E}">
        <p14:creationId xmlns:p14="http://schemas.microsoft.com/office/powerpoint/2010/main" val="393184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sp>
        <p:nvSpPr>
          <p:cNvPr id="19" name="Rectangle 18"/>
          <p:cNvSpPr/>
          <p:nvPr userDrawn="1"/>
        </p:nvSpPr>
        <p:spPr>
          <a:xfrm>
            <a:off x="0" y="6675120"/>
            <a:ext cx="9144000" cy="18288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664D"/>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00630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6D07A-5560-41B9-A890-98B2CA3DB369}"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Tree>
    <p:extLst>
      <p:ext uri="{BB962C8B-B14F-4D97-AF65-F5344CB8AC3E}">
        <p14:creationId xmlns:p14="http://schemas.microsoft.com/office/powerpoint/2010/main" val="3103166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100000">
              <a:srgbClr val="EEEBE9">
                <a:lumMod val="100000"/>
              </a:srgbClr>
            </a:gs>
            <a:gs pos="2000">
              <a:srgbClr val="EEEBE9">
                <a:lumMod val="14000"/>
                <a:lumOff val="86000"/>
              </a:srgbClr>
            </a:gs>
          </a:gsLst>
          <a:lin ang="27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3200" y="1526880"/>
            <a:ext cx="5303520" cy="5303520"/>
          </a:xfrm>
          <a:prstGeom prst="rect">
            <a:avLst/>
          </a:prstGeom>
          <a:noFill/>
          <a:effectLst/>
        </p:spPr>
      </p:pic>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rgbClr val="F59F20"/>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664D"/>
              </a:buClr>
              <a:buFont typeface="Wingdings" panose="05000000000000000000" pitchFamily="2" charset="2"/>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664D"/>
              </a:buClr>
              <a:buFont typeface="Wingdings" panose="05000000000000000000" pitchFamily="2" charset="2"/>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E26D07A-5560-41B9-A890-98B2CA3DB369}"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7939" y="6026696"/>
            <a:ext cx="1452027" cy="450304"/>
          </a:xfrm>
          <a:prstGeom prst="rect">
            <a:avLst/>
          </a:prstGeom>
        </p:spPr>
      </p:pic>
      <p:sp>
        <p:nvSpPr>
          <p:cNvPr id="11" name="Rectangle 10"/>
          <p:cNvSpPr/>
          <p:nvPr userDrawn="1"/>
        </p:nvSpPr>
        <p:spPr>
          <a:xfrm>
            <a:off x="0" y="6675120"/>
            <a:ext cx="9144000" cy="18288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7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6.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8.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7.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9.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6D07A-5560-41B9-A890-98B2CA3DB369}" type="datetimeFigureOut">
              <a:rPr lang="en-US" smtClean="0"/>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332F8-23E7-4B82-A001-9712215DB574}" type="slidenum">
              <a:rPr lang="en-US" smtClean="0"/>
              <a:t>‹#›</a:t>
            </a:fld>
            <a:endParaRPr lang="en-US"/>
          </a:p>
        </p:txBody>
      </p:sp>
    </p:spTree>
    <p:extLst>
      <p:ext uri="{BB962C8B-B14F-4D97-AF65-F5344CB8AC3E}">
        <p14:creationId xmlns:p14="http://schemas.microsoft.com/office/powerpoint/2010/main" val="842962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2" r:id="rId5"/>
    <p:sldLayoutId id="2147483664" r:id="rId6"/>
    <p:sldLayoutId id="2147483661"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13">
            <a:alphaModFix/>
          </a:blip>
          <a:srcRect/>
          <a:stretch/>
        </p:blipFill>
        <p:spPr>
          <a:xfrm>
            <a:off x="0" y="4124325"/>
            <a:ext cx="9144000" cy="2052638"/>
          </a:xfrm>
          <a:prstGeom prst="rect">
            <a:avLst/>
          </a:prstGeom>
          <a:noFill/>
          <a:ln>
            <a:noFill/>
          </a:ln>
        </p:spPr>
      </p:pic>
      <p:cxnSp>
        <p:nvCxnSpPr>
          <p:cNvPr id="307" name="Shape 307"/>
          <p:cNvCxnSpPr/>
          <p:nvPr/>
        </p:nvCxnSpPr>
        <p:spPr>
          <a:xfrm>
            <a:off x="0" y="6186487"/>
            <a:ext cx="9144000" cy="0"/>
          </a:xfrm>
          <a:prstGeom prst="straightConnector1">
            <a:avLst/>
          </a:prstGeom>
          <a:noFill/>
          <a:ln w="19050" cap="flat" cmpd="sng">
            <a:solidFill>
              <a:schemeClr val="lt1"/>
            </a:solidFill>
            <a:prstDash val="solid"/>
            <a:round/>
            <a:headEnd type="none" w="med" len="med"/>
            <a:tailEnd type="none" w="med" len="med"/>
          </a:ln>
        </p:spPr>
      </p:cxnSp>
      <p:sp>
        <p:nvSpPr>
          <p:cNvPr id="308" name="Shape 308"/>
          <p:cNvSpPr txBox="1">
            <a:spLocks noGrp="1"/>
          </p:cNvSpPr>
          <p:nvPr>
            <p:ph type="body" idx="1"/>
          </p:nvPr>
        </p:nvSpPr>
        <p:spPr>
          <a:xfrm>
            <a:off x="455612" y="5562600"/>
            <a:ext cx="7543800" cy="1330324"/>
          </a:xfrm>
          <a:prstGeom prst="rect">
            <a:avLst/>
          </a:prstGeom>
          <a:noFill/>
          <a:ln>
            <a:noFill/>
          </a:ln>
        </p:spPr>
        <p:txBody>
          <a:bodyPr lIns="91425" tIns="91425" rIns="91425" bIns="91425" anchor="t" anchorCtr="0"/>
          <a:lstStyle>
            <a:lvl1pPr marL="285750" marR="0" lvl="0"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1pPr>
            <a:lvl2pPr marL="742950" marR="0" lvl="1" indent="-28575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2pPr>
            <a:lvl3pPr marL="1143000" marR="0" lvl="2"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3pPr>
            <a:lvl4pPr marL="1600200" marR="0" lvl="3"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4pPr>
            <a:lvl5pPr marL="2057400" marR="0" lvl="4" indent="-228600" algn="l" rtl="0">
              <a:lnSpc>
                <a:spcPct val="90000"/>
              </a:lnSpc>
              <a:spcBef>
                <a:spcPts val="0"/>
              </a:spcBef>
              <a:spcAft>
                <a:spcPts val="0"/>
              </a:spcAft>
              <a:buNone/>
              <a:defRPr sz="1800" b="0" i="0" u="none" strike="noStrike" cap="none">
                <a:solidFill>
                  <a:schemeClr val="lt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09" name="Shape 309"/>
          <p:cNvSpPr txBox="1">
            <a:spLocks noGrp="1"/>
          </p:cNvSpPr>
          <p:nvPr>
            <p:ph type="title"/>
          </p:nvPr>
        </p:nvSpPr>
        <p:spPr>
          <a:xfrm>
            <a:off x="455612" y="4914900"/>
            <a:ext cx="7543800" cy="557213"/>
          </a:xfrm>
          <a:prstGeom prst="rect">
            <a:avLst/>
          </a:prstGeom>
          <a:noFill/>
          <a:ln>
            <a:noFill/>
          </a:ln>
        </p:spPr>
        <p:txBody>
          <a:bodyPr lIns="91425" tIns="91425" rIns="91425" bIns="91425" anchor="b" anchorCtr="0"/>
          <a:lstStyle>
            <a:lvl1pPr marL="0" marR="0" lvl="0"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1pPr>
            <a:lvl2pPr marL="0" marR="0" lvl="1"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2pPr>
            <a:lvl3pPr marL="0" marR="0" lvl="2"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3pPr>
            <a:lvl4pPr marL="0" marR="0" lvl="3"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4pPr>
            <a:lvl5pPr marL="0" marR="0" lvl="4"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5pPr>
            <a:lvl6pPr marL="457200" marR="0" lvl="5"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6pPr>
            <a:lvl7pPr marL="914400" marR="0" lvl="6"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7pPr>
            <a:lvl8pPr marL="1371600" marR="0" lvl="7"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8pPr>
            <a:lvl9pPr marL="1828800" marR="0" lvl="8" indent="0" algn="l" rtl="0">
              <a:lnSpc>
                <a:spcPct val="90000"/>
              </a:lnSpc>
              <a:spcBef>
                <a:spcPts val="1020"/>
              </a:spcBef>
              <a:spcAft>
                <a:spcPts val="0"/>
              </a:spcAft>
              <a:buNone/>
              <a:defRPr sz="3400" b="1" i="0" u="none" strike="noStrike" cap="none">
                <a:solidFill>
                  <a:schemeClr val="lt1"/>
                </a:solidFill>
                <a:latin typeface="Arial Narrow"/>
                <a:ea typeface="Arial Narrow"/>
                <a:cs typeface="Arial Narrow"/>
                <a:sym typeface="Arial Narrow"/>
              </a:defRPr>
            </a:lvl9pPr>
          </a:lstStyle>
          <a:p>
            <a:endParaRPr/>
          </a:p>
        </p:txBody>
      </p:sp>
      <p:cxnSp>
        <p:nvCxnSpPr>
          <p:cNvPr id="310" name="Shape 310"/>
          <p:cNvCxnSpPr/>
          <p:nvPr/>
        </p:nvCxnSpPr>
        <p:spPr>
          <a:xfrm>
            <a:off x="0" y="4124325"/>
            <a:ext cx="9144000" cy="0"/>
          </a:xfrm>
          <a:prstGeom prst="straightConnector1">
            <a:avLst/>
          </a:prstGeom>
          <a:noFill/>
          <a:ln w="19050" cap="flat" cmpd="sng">
            <a:solidFill>
              <a:schemeClr val="lt1"/>
            </a:solidFill>
            <a:prstDash val="solid"/>
            <a:round/>
            <a:headEnd type="none" w="med" len="med"/>
            <a:tailEnd type="none" w="med" len="med"/>
          </a:ln>
        </p:spPr>
      </p:cxnSp>
      <p:pic>
        <p:nvPicPr>
          <p:cNvPr id="311" name="Shape 311"/>
          <p:cNvPicPr preferRelativeResize="0"/>
          <p:nvPr/>
        </p:nvPicPr>
        <p:blipFill rotWithShape="1">
          <a:blip r:embed="rId14">
            <a:alphaModFix/>
          </a:blip>
          <a:srcRect r="1437"/>
          <a:stretch/>
        </p:blipFill>
        <p:spPr>
          <a:xfrm>
            <a:off x="0" y="114300"/>
            <a:ext cx="9144000" cy="3995737"/>
          </a:xfrm>
          <a:prstGeom prst="rect">
            <a:avLst/>
          </a:prstGeom>
          <a:noFill/>
          <a:ln>
            <a:noFill/>
          </a:ln>
        </p:spPr>
      </p:pic>
      <p:pic>
        <p:nvPicPr>
          <p:cNvPr id="312" name="Shape 312"/>
          <p:cNvPicPr preferRelativeResize="0"/>
          <p:nvPr/>
        </p:nvPicPr>
        <p:blipFill rotWithShape="1">
          <a:blip r:embed="rId15">
            <a:alphaModFix/>
          </a:blip>
          <a:srcRect/>
          <a:stretch/>
        </p:blipFill>
        <p:spPr>
          <a:xfrm>
            <a:off x="6249987" y="6249987"/>
            <a:ext cx="2454275" cy="423861"/>
          </a:xfrm>
          <a:prstGeom prst="rect">
            <a:avLst/>
          </a:prstGeom>
          <a:noFill/>
          <a:ln>
            <a:noFill/>
          </a:ln>
        </p:spPr>
      </p:pic>
    </p:spTree>
    <p:extLst>
      <p:ext uri="{BB962C8B-B14F-4D97-AF65-F5344CB8AC3E}">
        <p14:creationId xmlns:p14="http://schemas.microsoft.com/office/powerpoint/2010/main" val="48502523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500"/>
                                        <p:tgtEl>
                                          <p:spTgt spid="309"/>
                                        </p:tgtEl>
                                      </p:cBhvr>
                                    </p:animEffect>
                                  </p:childTnLst>
                                </p:cTn>
                              </p:par>
                              <p:par>
                                <p:cTn id="11" presetID="10" presetClass="entr" presetSubtype="0" fill="hold" nodeType="withEffect">
                                  <p:stCondLst>
                                    <p:cond delay="0"/>
                                  </p:stCondLst>
                                  <p:childTnLst>
                                    <p:set>
                                      <p:cBhvr>
                                        <p:cTn id="12" dur="1" fill="hold">
                                          <p:stCondLst>
                                            <p:cond delay="0"/>
                                          </p:stCondLst>
                                        </p:cTn>
                                        <p:tgtEl>
                                          <p:spTgt spid="308">
                                            <p:txEl>
                                              <p:pRg st="0" end="0"/>
                                            </p:txEl>
                                          </p:spTgt>
                                        </p:tgtEl>
                                        <p:attrNameLst>
                                          <p:attrName>style.visibility</p:attrName>
                                        </p:attrNameLst>
                                      </p:cBhvr>
                                      <p:to>
                                        <p:strVal val="visible"/>
                                      </p:to>
                                    </p:set>
                                    <p:animEffect transition="in" filter="fade">
                                      <p:cBhvr>
                                        <p:cTn id="13" dur="500"/>
                                        <p:tgtEl>
                                          <p:spTgt spid="30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xEl>
                                              <p:charRg st="1" end="1"/>
                                            </p:txEl>
                                          </p:spTgt>
                                        </p:tgtEl>
                                        <p:attrNameLst>
                                          <p:attrName>style.visibility</p:attrName>
                                        </p:attrNameLst>
                                      </p:cBhvr>
                                      <p:to>
                                        <p:strVal val="visible"/>
                                      </p:to>
                                    </p:set>
                                    <p:animEffect transition="in" filter="fade">
                                      <p:cBhvr>
                                        <p:cTn id="16" dur="500"/>
                                        <p:tgtEl>
                                          <p:spTgt spid="308">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8">
                                            <p:txEl>
                                              <p:charRg st="1" end="1"/>
                                            </p:txEl>
                                          </p:spTgt>
                                        </p:tgtEl>
                                        <p:attrNameLst>
                                          <p:attrName>style.visibility</p:attrName>
                                        </p:attrNameLst>
                                      </p:cBhvr>
                                      <p:to>
                                        <p:strVal val="visible"/>
                                      </p:to>
                                    </p:set>
                                    <p:animEffect transition="in" filter="fade">
                                      <p:cBhvr>
                                        <p:cTn id="19" dur="500"/>
                                        <p:tgtEl>
                                          <p:spTgt spid="308">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8">
                                            <p:txEl>
                                              <p:charRg st="1" end="1"/>
                                            </p:txEl>
                                          </p:spTgt>
                                        </p:tgtEl>
                                        <p:attrNameLst>
                                          <p:attrName>style.visibility</p:attrName>
                                        </p:attrNameLst>
                                      </p:cBhvr>
                                      <p:to>
                                        <p:strVal val="visible"/>
                                      </p:to>
                                    </p:set>
                                    <p:animEffect transition="in" filter="fade">
                                      <p:cBhvr>
                                        <p:cTn id="22" dur="500"/>
                                        <p:tgtEl>
                                          <p:spTgt spid="308">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8">
                                            <p:txEl>
                                              <p:charRg st="1" end="1"/>
                                            </p:txEl>
                                          </p:spTgt>
                                        </p:tgtEl>
                                        <p:attrNameLst>
                                          <p:attrName>style.visibility</p:attrName>
                                        </p:attrNameLst>
                                      </p:cBhvr>
                                      <p:to>
                                        <p:strVal val="visible"/>
                                      </p:to>
                                    </p:set>
                                    <p:animEffect transition="in" filter="fade">
                                      <p:cBhvr>
                                        <p:cTn id="25" dur="500"/>
                                        <p:tgtEl>
                                          <p:spTgt spid="308">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8">
                                            <p:txEl>
                                              <p:charRg st="1" end="1"/>
                                            </p:txEl>
                                          </p:spTgt>
                                        </p:tgtEl>
                                        <p:attrNameLst>
                                          <p:attrName>style.visibility</p:attrName>
                                        </p:attrNameLst>
                                      </p:cBhvr>
                                      <p:to>
                                        <p:strVal val="visible"/>
                                      </p:to>
                                    </p:set>
                                    <p:animEffect transition="in" filter="fade">
                                      <p:cBhvr>
                                        <p:cTn id="28" dur="500"/>
                                        <p:tgtEl>
                                          <p:spTgt spid="308">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8">
                                            <p:txEl>
                                              <p:charRg st="1" end="1"/>
                                            </p:txEl>
                                          </p:spTgt>
                                        </p:tgtEl>
                                        <p:attrNameLst>
                                          <p:attrName>style.visibility</p:attrName>
                                        </p:attrNameLst>
                                      </p:cBhvr>
                                      <p:to>
                                        <p:strVal val="visible"/>
                                      </p:to>
                                    </p:set>
                                    <p:animEffect transition="in" filter="fade">
                                      <p:cBhvr>
                                        <p:cTn id="31" dur="500"/>
                                        <p:tgtEl>
                                          <p:spTgt spid="308">
                                            <p:txEl>
                                              <p:char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8">
                                            <p:txEl>
                                              <p:charRg st="1" end="1"/>
                                            </p:txEl>
                                          </p:spTgt>
                                        </p:tgtEl>
                                        <p:attrNameLst>
                                          <p:attrName>style.visibility</p:attrName>
                                        </p:attrNameLst>
                                      </p:cBhvr>
                                      <p:to>
                                        <p:strVal val="visible"/>
                                      </p:to>
                                    </p:set>
                                    <p:animEffect transition="in" filter="fade">
                                      <p:cBhvr>
                                        <p:cTn id="34" dur="500"/>
                                        <p:tgtEl>
                                          <p:spTgt spid="308">
                                            <p:txEl>
                                              <p:char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8">
                                            <p:txEl>
                                              <p:charRg st="1" end="1"/>
                                            </p:txEl>
                                          </p:spTgt>
                                        </p:tgtEl>
                                        <p:attrNameLst>
                                          <p:attrName>style.visibility</p:attrName>
                                        </p:attrNameLst>
                                      </p:cBhvr>
                                      <p:to>
                                        <p:strVal val="visible"/>
                                      </p:to>
                                    </p:set>
                                    <p:animEffect transition="in" filter="fade">
                                      <p:cBhvr>
                                        <p:cTn id="37" dur="500"/>
                                        <p:tgtEl>
                                          <p:spTgt spid="308">
                                            <p:txEl>
                                              <p:char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11"/>
                                        </p:tgtEl>
                                        <p:attrNameLst>
                                          <p:attrName>style.visibility</p:attrName>
                                        </p:attrNameLst>
                                      </p:cBhvr>
                                      <p:to>
                                        <p:strVal val="visible"/>
                                      </p:to>
                                    </p:set>
                                    <p:animEffect transition="in" filter="fade">
                                      <p:cBhvr>
                                        <p:cTn id="40"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9"/>
        <p:cNvGrpSpPr/>
        <p:nvPr/>
      </p:nvGrpSpPr>
      <p:grpSpPr>
        <a:xfrm>
          <a:off x="0" y="0"/>
          <a:ext cx="0" cy="0"/>
          <a:chOff x="0" y="0"/>
          <a:chExt cx="0" cy="0"/>
        </a:xfrm>
      </p:grpSpPr>
      <p:pic>
        <p:nvPicPr>
          <p:cNvPr id="350" name="Shape 350"/>
          <p:cNvPicPr preferRelativeResize="0"/>
          <p:nvPr/>
        </p:nvPicPr>
        <p:blipFill rotWithShape="1">
          <a:blip r:embed="rId13">
            <a:alphaModFix/>
          </a:blip>
          <a:srcRect/>
          <a:stretch/>
        </p:blipFill>
        <p:spPr>
          <a:xfrm>
            <a:off x="0" y="-9525"/>
            <a:ext cx="9144000" cy="114300"/>
          </a:xfrm>
          <a:prstGeom prst="rect">
            <a:avLst/>
          </a:prstGeom>
          <a:noFill/>
          <a:ln>
            <a:noFill/>
          </a:ln>
        </p:spPr>
      </p:pic>
      <p:sp>
        <p:nvSpPr>
          <p:cNvPr id="351" name="Shape 351"/>
          <p:cNvSpPr txBox="1">
            <a:spLocks noGrp="1"/>
          </p:cNvSpPr>
          <p:nvPr>
            <p:ph type="title"/>
          </p:nvPr>
        </p:nvSpPr>
        <p:spPr>
          <a:xfrm>
            <a:off x="457200" y="684212"/>
            <a:ext cx="8229600" cy="55721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1pPr>
            <a:lvl2pPr marL="0" marR="0" lvl="1"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2pPr>
            <a:lvl3pPr marL="0" marR="0" lvl="2"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3pPr>
            <a:lvl4pPr marL="0" marR="0" lvl="3"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4pPr>
            <a:lvl5pPr marL="0" marR="0" lvl="4"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5pPr>
            <a:lvl6pPr marL="457200" marR="0" lvl="5"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6pPr>
            <a:lvl7pPr marL="914400" marR="0" lvl="6"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7pPr>
            <a:lvl8pPr marL="1371600" marR="0" lvl="7"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8pPr>
            <a:lvl9pPr marL="1828800" marR="0" lvl="8" indent="0" algn="l" rtl="0">
              <a:lnSpc>
                <a:spcPct val="90000"/>
              </a:lnSpc>
              <a:spcBef>
                <a:spcPts val="0"/>
              </a:spcBef>
              <a:spcAft>
                <a:spcPts val="0"/>
              </a:spcAft>
              <a:buNone/>
              <a:defRPr sz="3400" b="1" i="0" u="none" strike="noStrike" cap="none">
                <a:solidFill>
                  <a:srgbClr val="3A3A6E"/>
                </a:solidFill>
                <a:latin typeface="Arial Narrow"/>
                <a:ea typeface="Arial Narrow"/>
                <a:cs typeface="Arial Narrow"/>
                <a:sym typeface="Arial Narrow"/>
              </a:defRPr>
            </a:lvl9pPr>
          </a:lstStyle>
          <a:p>
            <a:endParaRPr/>
          </a:p>
        </p:txBody>
      </p:sp>
      <p:sp>
        <p:nvSpPr>
          <p:cNvPr id="352" name="Shape 352"/>
          <p:cNvSpPr txBox="1">
            <a:spLocks noGrp="1"/>
          </p:cNvSpPr>
          <p:nvPr>
            <p:ph type="body" idx="1"/>
          </p:nvPr>
        </p:nvSpPr>
        <p:spPr>
          <a:xfrm>
            <a:off x="457200" y="1736725"/>
            <a:ext cx="8229600" cy="1827213"/>
          </a:xfrm>
          <a:prstGeom prst="rect">
            <a:avLst/>
          </a:prstGeom>
          <a:noFill/>
          <a:ln>
            <a:noFill/>
          </a:ln>
        </p:spPr>
        <p:txBody>
          <a:bodyPr lIns="91425" tIns="91425" rIns="91425" bIns="91425" anchor="t" anchorCtr="0"/>
          <a:lstStyle>
            <a:lvl1pPr marL="285750" marR="0" lvl="0" indent="-133350" algn="l" rtl="0">
              <a:lnSpc>
                <a:spcPct val="95000"/>
              </a:lnSpc>
              <a:spcBef>
                <a:spcPts val="840"/>
              </a:spcBef>
              <a:spcAft>
                <a:spcPts val="0"/>
              </a:spcAft>
              <a:buClr>
                <a:schemeClr val="accent2"/>
              </a:buClr>
              <a:buSzPct val="100000"/>
              <a:buFont typeface="Noto Sans Symbols"/>
              <a:buChar char="▪"/>
              <a:defRPr sz="2400" b="0" i="0" u="none" strike="noStrike" cap="none">
                <a:solidFill>
                  <a:schemeClr val="dk1"/>
                </a:solidFill>
                <a:latin typeface="Arial Narrow"/>
                <a:ea typeface="Arial Narrow"/>
                <a:cs typeface="Arial Narrow"/>
                <a:sym typeface="Arial Narrow"/>
              </a:defRPr>
            </a:lvl1pPr>
            <a:lvl2pPr marL="742950" marR="0" lvl="1" indent="-158750" algn="l" rtl="0">
              <a:lnSpc>
                <a:spcPct val="95000"/>
              </a:lnSpc>
              <a:spcBef>
                <a:spcPts val="700"/>
              </a:spcBef>
              <a:spcAft>
                <a:spcPts val="0"/>
              </a:spcAft>
              <a:buClr>
                <a:schemeClr val="accent2"/>
              </a:buClr>
              <a:buSzPct val="100000"/>
              <a:buFont typeface="Arial"/>
              <a:buChar char="–"/>
              <a:defRPr sz="2000" b="0" i="0" u="none" strike="noStrike" cap="none">
                <a:solidFill>
                  <a:schemeClr val="dk1"/>
                </a:solidFill>
                <a:latin typeface="Arial Narrow"/>
                <a:ea typeface="Arial Narrow"/>
                <a:cs typeface="Arial Narrow"/>
                <a:sym typeface="Arial Narrow"/>
              </a:defRPr>
            </a:lvl2pPr>
            <a:lvl3pPr marL="1143000" marR="0" lvl="2" indent="-114300" algn="l" rtl="0">
              <a:lnSpc>
                <a:spcPct val="95000"/>
              </a:lnSpc>
              <a:spcBef>
                <a:spcPts val="630"/>
              </a:spcBef>
              <a:spcAft>
                <a:spcPts val="0"/>
              </a:spcAft>
              <a:buClr>
                <a:schemeClr val="accent2"/>
              </a:buClr>
              <a:buSzPct val="100000"/>
              <a:buFont typeface="Noto Sans Symbols"/>
              <a:buChar char="▪"/>
              <a:defRPr sz="1800" b="0" i="0" u="none" strike="noStrike" cap="none">
                <a:solidFill>
                  <a:schemeClr val="dk1"/>
                </a:solidFill>
                <a:latin typeface="Arial Narrow"/>
                <a:ea typeface="Arial Narrow"/>
                <a:cs typeface="Arial Narrow"/>
                <a:sym typeface="Arial Narrow"/>
              </a:defRPr>
            </a:lvl3pPr>
            <a:lvl4pPr marL="1600200" marR="0" lvl="3"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4pPr>
            <a:lvl5pPr marL="2057400" marR="0" lvl="4" indent="-127000" algn="l" rtl="0">
              <a:lnSpc>
                <a:spcPct val="95000"/>
              </a:lnSpc>
              <a:spcBef>
                <a:spcPts val="560"/>
              </a:spcBef>
              <a:spcAft>
                <a:spcPts val="0"/>
              </a:spcAft>
              <a:buClr>
                <a:schemeClr val="accent2"/>
              </a:buClr>
              <a:buSzPct val="100000"/>
              <a:buFont typeface="Arial Narrow"/>
              <a:buChar char="»"/>
              <a:defRPr sz="1600" b="0" i="0" u="none" strike="noStrike" cap="none">
                <a:solidFill>
                  <a:schemeClr val="dk1"/>
                </a:solidFill>
                <a:latin typeface="Arial Narrow"/>
                <a:ea typeface="Arial Narrow"/>
                <a:cs typeface="Arial Narrow"/>
                <a:sym typeface="Arial Narrow"/>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353" name="Shape 353"/>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kern="0">
                <a:solidFill>
                  <a:srgbClr val="414636"/>
                </a:solidFill>
                <a:latin typeface="Arial Narrow"/>
                <a:ea typeface="Arial Narrow"/>
                <a:cs typeface="Arial Narrow"/>
                <a:sym typeface="Arial Narrow"/>
              </a:rPr>
              <a:pPr algn="r">
                <a:buSzPct val="25000"/>
              </a:pPr>
              <a:t>‹#›</a:t>
            </a:fld>
            <a:endParaRPr lang="en-US" sz="900" kern="0">
              <a:solidFill>
                <a:srgbClr val="414636"/>
              </a:solidFill>
              <a:latin typeface="Arial Narrow"/>
              <a:ea typeface="Arial Narrow"/>
              <a:cs typeface="Arial Narrow"/>
              <a:sym typeface="Arial Narrow"/>
            </a:endParaRPr>
          </a:p>
        </p:txBody>
      </p:sp>
      <p:sp>
        <p:nvSpPr>
          <p:cNvPr id="354" name="Shape 354"/>
          <p:cNvSpPr txBox="1">
            <a:spLocks noGrp="1"/>
          </p:cNvSpPr>
          <p:nvPr>
            <p:ph type="ftr" idx="11"/>
          </p:nvPr>
        </p:nvSpPr>
        <p:spPr>
          <a:xfrm>
            <a:off x="1428750" y="6477000"/>
            <a:ext cx="4495800"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kern="0">
              <a:solidFill>
                <a:srgbClr val="AAB198"/>
              </a:solidFill>
            </a:endParaRPr>
          </a:p>
        </p:txBody>
      </p:sp>
      <p:sp>
        <p:nvSpPr>
          <p:cNvPr id="355" name="Shape 355"/>
          <p:cNvSpPr txBox="1">
            <a:spLocks noGrp="1"/>
          </p:cNvSpPr>
          <p:nvPr>
            <p:ph type="dt" idx="10"/>
          </p:nvPr>
        </p:nvSpPr>
        <p:spPr>
          <a:xfrm>
            <a:off x="457200" y="6477000"/>
            <a:ext cx="1276349" cy="228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chemeClr val="lt2"/>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kern="0">
              <a:solidFill>
                <a:srgbClr val="AAB198"/>
              </a:solidFill>
            </a:endParaRPr>
          </a:p>
        </p:txBody>
      </p:sp>
      <p:pic>
        <p:nvPicPr>
          <p:cNvPr id="356" name="Shape 356"/>
          <p:cNvPicPr preferRelativeResize="0"/>
          <p:nvPr/>
        </p:nvPicPr>
        <p:blipFill rotWithShape="1">
          <a:blip r:embed="rId14">
            <a:alphaModFix/>
          </a:blip>
          <a:srcRect/>
          <a:stretch/>
        </p:blipFill>
        <p:spPr>
          <a:xfrm>
            <a:off x="6249987" y="6249987"/>
            <a:ext cx="2454275" cy="423861"/>
          </a:xfrm>
          <a:prstGeom prst="rect">
            <a:avLst/>
          </a:prstGeom>
          <a:noFill/>
          <a:ln>
            <a:noFill/>
          </a:ln>
        </p:spPr>
      </p:pic>
    </p:spTree>
    <p:extLst>
      <p:ext uri="{BB962C8B-B14F-4D97-AF65-F5344CB8AC3E}">
        <p14:creationId xmlns:p14="http://schemas.microsoft.com/office/powerpoint/2010/main" val="57159461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practicegreenhealth.org/topics/water/less-water-toolki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greenhealthmagazine.org/h2o-and-the-or/" TargetMode="External"/><Relationship Id="rId5" Type="http://schemas.openxmlformats.org/officeDocument/2006/relationships/hyperlink" Target="https://practicegreenhealth.org/sites/default/files/upload-files/stanford_spd_and_water_savings.pdf" TargetMode="External"/><Relationship Id="rId4" Type="http://schemas.openxmlformats.org/officeDocument/2006/relationships/hyperlink" Target="http://greenhealthmagazine.org/tap-into-conserv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racticegreenhealth.org/topics/less_wate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mailto:hleveyweston@practicegreenhealt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Shape 432"/>
          <p:cNvSpPr txBox="1"/>
          <p:nvPr/>
        </p:nvSpPr>
        <p:spPr>
          <a:xfrm>
            <a:off x="54384" y="2192593"/>
            <a:ext cx="6486524" cy="2616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endParaRPr lang="en-US" sz="2800" b="0" i="0" u="none" strike="noStrike" cap="none" dirty="0">
              <a:solidFill>
                <a:srgbClr val="4D4D4D"/>
              </a:solidFill>
              <a:latin typeface="Arial"/>
              <a:ea typeface="Arial"/>
              <a:cs typeface="Arial"/>
              <a:sym typeface="Arial"/>
            </a:endParaRPr>
          </a:p>
        </p:txBody>
      </p:sp>
      <p:pic>
        <p:nvPicPr>
          <p:cNvPr id="433" name="Shape 433"/>
          <p:cNvPicPr preferRelativeResize="0"/>
          <p:nvPr/>
        </p:nvPicPr>
        <p:blipFill rotWithShape="1">
          <a:blip r:embed="rId3">
            <a:alphaModFix/>
          </a:blip>
          <a:srcRect/>
          <a:stretch/>
        </p:blipFill>
        <p:spPr>
          <a:xfrm>
            <a:off x="6232804" y="2243343"/>
            <a:ext cx="2001345" cy="3624057"/>
          </a:xfrm>
          <a:prstGeom prst="rect">
            <a:avLst/>
          </a:prstGeom>
          <a:noFill/>
          <a:ln>
            <a:noFill/>
          </a:ln>
        </p:spPr>
      </p:pic>
      <p:sp>
        <p:nvSpPr>
          <p:cNvPr id="4" name="Title 3"/>
          <p:cNvSpPr>
            <a:spLocks noGrp="1"/>
          </p:cNvSpPr>
          <p:nvPr>
            <p:ph type="ctrTitle"/>
          </p:nvPr>
        </p:nvSpPr>
        <p:spPr>
          <a:xfrm>
            <a:off x="914400" y="3787775"/>
            <a:ext cx="5257800" cy="1241425"/>
          </a:xfrm>
        </p:spPr>
        <p:txBody>
          <a:bodyPr>
            <a:noAutofit/>
          </a:bodyPr>
          <a:lstStyle/>
          <a:p>
            <a:pPr>
              <a:lnSpc>
                <a:spcPct val="85000"/>
              </a:lnSpc>
            </a:pPr>
            <a:r>
              <a:rPr lang="en-US" dirty="0"/>
              <a:t>Health Care Water </a:t>
            </a:r>
            <a:r>
              <a:rPr lang="en-US" dirty="0" smtClean="0"/>
              <a:t>Conservation and </a:t>
            </a:r>
            <a:br>
              <a:rPr lang="en-US" dirty="0" smtClean="0"/>
            </a:br>
            <a:r>
              <a:rPr lang="en-US" dirty="0" smtClean="0"/>
              <a:t>Pollution Prevention</a:t>
            </a:r>
            <a:endParaRPr lang="en-US" dirty="0"/>
          </a:p>
        </p:txBody>
      </p:sp>
      <p:sp>
        <p:nvSpPr>
          <p:cNvPr id="5" name="Subtitle 4"/>
          <p:cNvSpPr>
            <a:spLocks noGrp="1"/>
          </p:cNvSpPr>
          <p:nvPr>
            <p:ph type="subTitle" idx="1"/>
          </p:nvPr>
        </p:nvSpPr>
        <p:spPr>
          <a:xfrm>
            <a:off x="914400" y="5410200"/>
            <a:ext cx="7315200" cy="762000"/>
          </a:xfrm>
        </p:spPr>
        <p:txBody>
          <a:bodyPr>
            <a:normAutofit fontScale="85000" lnSpcReduction="20000"/>
          </a:bodyPr>
          <a:lstStyle/>
          <a:p>
            <a:r>
              <a:rPr lang="en-US" dirty="0"/>
              <a:t>Hermine Levey Weston, RN MBA </a:t>
            </a:r>
            <a:r>
              <a:rPr lang="en-US" dirty="0" smtClean="0"/>
              <a:t/>
            </a:r>
            <a:br>
              <a:rPr lang="en-US" dirty="0" smtClean="0"/>
            </a:br>
            <a:r>
              <a:rPr lang="en-US" dirty="0" smtClean="0"/>
              <a:t>Member </a:t>
            </a:r>
            <a:r>
              <a:rPr lang="en-US" dirty="0"/>
              <a:t>Engagement </a:t>
            </a:r>
            <a:r>
              <a:rPr lang="en-US" dirty="0" smtClean="0"/>
              <a:t>Manager</a:t>
            </a:r>
            <a:endParaRPr lang="en-US" dirty="0"/>
          </a:p>
        </p:txBody>
      </p:sp>
    </p:spTree>
    <p:extLst>
      <p:ext uri="{BB962C8B-B14F-4D97-AF65-F5344CB8AC3E}">
        <p14:creationId xmlns:p14="http://schemas.microsoft.com/office/powerpoint/2010/main" val="307348906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p:nvPr/>
        </p:nvSpPr>
        <p:spPr>
          <a:xfrm>
            <a:off x="228600" y="0"/>
            <a:ext cx="6248399"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3200" u="sng" dirty="0">
              <a:solidFill>
                <a:srgbClr val="000000"/>
              </a:solidFill>
              <a:latin typeface="Calibri"/>
              <a:ea typeface="Calibri"/>
              <a:cs typeface="Calibri"/>
              <a:sym typeface="Calibri"/>
            </a:endParaRPr>
          </a:p>
        </p:txBody>
      </p:sp>
      <p:sp>
        <p:nvSpPr>
          <p:cNvPr id="507" name="Shape 507"/>
          <p:cNvSpPr txBox="1"/>
          <p:nvPr/>
        </p:nvSpPr>
        <p:spPr>
          <a:xfrm>
            <a:off x="685800" y="4794505"/>
            <a:ext cx="7772400" cy="1682495"/>
          </a:xfrm>
          <a:prstGeom prst="rect">
            <a:avLst/>
          </a:prstGeom>
          <a:noFill/>
          <a:ln>
            <a:noFill/>
          </a:ln>
        </p:spPr>
        <p:txBody>
          <a:bodyPr lIns="91425" tIns="45700" rIns="91425" bIns="45700" anchor="t" anchorCtr="0">
            <a:noAutofit/>
          </a:bodyPr>
          <a:lstStyle/>
          <a:p>
            <a:pPr marL="342900" marR="0" lvl="0" indent="-342900">
              <a:spcBef>
                <a:spcPct val="20000"/>
              </a:spcBef>
              <a:spcAft>
                <a:spcPts val="0"/>
              </a:spcAft>
              <a:buClr>
                <a:srgbClr val="00664D"/>
              </a:buClr>
              <a:buSzPct val="100000"/>
              <a:buFont typeface="Wingdings" panose="05000000000000000000" pitchFamily="2" charset="2"/>
              <a:buChar char="§"/>
            </a:pPr>
            <a:r>
              <a:rPr lang="en-US" sz="2400" dirty="0" smtClean="0">
                <a:sym typeface="Calibri"/>
              </a:rPr>
              <a:t>Increase </a:t>
            </a:r>
            <a:r>
              <a:rPr lang="en-US" sz="2400" dirty="0">
                <a:sym typeface="Calibri"/>
              </a:rPr>
              <a:t>cooling tower cycles through use of acid </a:t>
            </a:r>
            <a:r>
              <a:rPr lang="en-US" sz="2400" dirty="0" smtClean="0">
                <a:sym typeface="Calibri"/>
              </a:rPr>
              <a:t> </a:t>
            </a:r>
            <a:r>
              <a:rPr lang="en-US" sz="2400" dirty="0">
                <a:sym typeface="Calibri"/>
              </a:rPr>
              <a:t>treatment (control/prevent mineral scale).  </a:t>
            </a:r>
            <a:endParaRPr lang="en-US" sz="2400" dirty="0" smtClean="0">
              <a:sym typeface="Calibri"/>
            </a:endParaRPr>
          </a:p>
          <a:p>
            <a:pPr marL="342900" marR="0" lvl="0" indent="-342900">
              <a:spcBef>
                <a:spcPct val="20000"/>
              </a:spcBef>
              <a:spcAft>
                <a:spcPts val="0"/>
              </a:spcAft>
              <a:buClr>
                <a:srgbClr val="00664D"/>
              </a:buClr>
              <a:buSzPct val="100000"/>
              <a:buFont typeface="Wingdings" panose="05000000000000000000" pitchFamily="2" charset="2"/>
              <a:buChar char="§"/>
            </a:pPr>
            <a:r>
              <a:rPr lang="en-US" sz="2400" dirty="0" smtClean="0">
                <a:sym typeface="Calibri"/>
              </a:rPr>
              <a:t>Results </a:t>
            </a:r>
            <a:r>
              <a:rPr lang="en-US" sz="2400" dirty="0">
                <a:sym typeface="Calibri"/>
              </a:rPr>
              <a:t>in decreased blowdown and </a:t>
            </a:r>
            <a:r>
              <a:rPr lang="en-US" sz="2400" dirty="0" smtClean="0">
                <a:sym typeface="Calibri"/>
              </a:rPr>
              <a:t>associated make-up </a:t>
            </a:r>
            <a:r>
              <a:rPr lang="en-US" sz="2400" dirty="0">
                <a:sym typeface="Calibri"/>
              </a:rPr>
              <a:t>water needed. </a:t>
            </a:r>
          </a:p>
        </p:txBody>
      </p:sp>
      <p:pic>
        <p:nvPicPr>
          <p:cNvPr id="508" name="Shape 508"/>
          <p:cNvPicPr preferRelativeResize="0">
            <a:picLocks noChangeAspect="1"/>
          </p:cNvPicPr>
          <p:nvPr/>
        </p:nvPicPr>
        <p:blipFill rotWithShape="1">
          <a:blip r:embed="rId3">
            <a:alphaModFix/>
          </a:blip>
          <a:stretch/>
        </p:blipFill>
        <p:spPr>
          <a:xfrm>
            <a:off x="1828800" y="1377695"/>
            <a:ext cx="5486400" cy="3346705"/>
          </a:xfrm>
          <a:prstGeom prst="rect">
            <a:avLst/>
          </a:prstGeom>
          <a:noFill/>
          <a:ln>
            <a:noFill/>
          </a:ln>
        </p:spPr>
      </p:pic>
      <p:sp>
        <p:nvSpPr>
          <p:cNvPr id="4" name="Title 3"/>
          <p:cNvSpPr>
            <a:spLocks noGrp="1"/>
          </p:cNvSpPr>
          <p:nvPr>
            <p:ph type="title"/>
          </p:nvPr>
        </p:nvSpPr>
        <p:spPr/>
        <p:txBody>
          <a:bodyPr>
            <a:normAutofit/>
          </a:bodyPr>
          <a:lstStyle/>
          <a:p>
            <a:r>
              <a:rPr lang="en-US" dirty="0"/>
              <a:t>Increase Cooling Tower </a:t>
            </a:r>
            <a:r>
              <a:rPr lang="en-US" dirty="0" smtClean="0"/>
              <a:t>Cycles</a:t>
            </a:r>
            <a:endParaRPr lang="en-US" dirty="0"/>
          </a:p>
        </p:txBody>
      </p:sp>
    </p:spTree>
    <p:extLst>
      <p:ext uri="{BB962C8B-B14F-4D97-AF65-F5344CB8AC3E}">
        <p14:creationId xmlns:p14="http://schemas.microsoft.com/office/powerpoint/2010/main" val="277781028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aphicFrame>
        <p:nvGraphicFramePr>
          <p:cNvPr id="514" name="Shape 514"/>
          <p:cNvGraphicFramePr/>
          <p:nvPr>
            <p:extLst>
              <p:ext uri="{D42A27DB-BD31-4B8C-83A1-F6EECF244321}">
                <p14:modId xmlns:p14="http://schemas.microsoft.com/office/powerpoint/2010/main" val="3619721360"/>
              </p:ext>
            </p:extLst>
          </p:nvPr>
        </p:nvGraphicFramePr>
        <p:xfrm>
          <a:off x="67401" y="3804870"/>
          <a:ext cx="9076600" cy="2062530"/>
        </p:xfrm>
        <a:graphic>
          <a:graphicData uri="http://schemas.openxmlformats.org/drawingml/2006/table">
            <a:tbl>
              <a:tblPr firstRow="1" bandRow="1">
                <a:tableStyleId>{3C2FFA5D-87B4-456A-9821-1D502468CF0F}</a:tableStyleId>
              </a:tblPr>
              <a:tblGrid>
                <a:gridCol w="1488350"/>
                <a:gridCol w="793750"/>
                <a:gridCol w="1682750"/>
                <a:gridCol w="984250"/>
                <a:gridCol w="1317625"/>
                <a:gridCol w="1513225"/>
                <a:gridCol w="1296650"/>
              </a:tblGrid>
              <a:tr h="370850">
                <a:tc>
                  <a:txBody>
                    <a:bodyPr/>
                    <a:lstStyle/>
                    <a:p>
                      <a:pPr marL="0" marR="0" lvl="0" indent="0" algn="l" rtl="0">
                        <a:spcBef>
                          <a:spcPts val="0"/>
                        </a:spcBef>
                        <a:buSzPct val="25000"/>
                        <a:buNone/>
                      </a:pPr>
                      <a:r>
                        <a:rPr lang="en-US" sz="1600" u="none" strike="noStrike" cap="none" dirty="0"/>
                        <a:t>Location</a:t>
                      </a:r>
                    </a:p>
                  </a:txBody>
                  <a:tcPr marL="91450" marR="91450" marT="45725" marB="45725" anchor="ctr"/>
                </a:tc>
                <a:tc>
                  <a:txBody>
                    <a:bodyPr/>
                    <a:lstStyle/>
                    <a:p>
                      <a:pPr marL="0" marR="0" lvl="0" indent="0" algn="ctr" rtl="0">
                        <a:spcBef>
                          <a:spcPts val="0"/>
                        </a:spcBef>
                        <a:buSzPct val="25000"/>
                        <a:buNone/>
                      </a:pPr>
                      <a:r>
                        <a:rPr lang="en-US" sz="1600" dirty="0"/>
                        <a:t>Cycles</a:t>
                      </a:r>
                    </a:p>
                    <a:p>
                      <a:pPr marL="0" marR="0" lvl="0" indent="0" algn="ctr" rtl="0">
                        <a:spcBef>
                          <a:spcPts val="0"/>
                        </a:spcBef>
                        <a:buSzPct val="25000"/>
                        <a:buNone/>
                      </a:pPr>
                      <a:r>
                        <a:rPr lang="en-US" sz="1600" dirty="0"/>
                        <a:t>2014</a:t>
                      </a:r>
                    </a:p>
                  </a:txBody>
                  <a:tcPr marL="91450" marR="91450" marT="45725" marB="45725" anchor="ctr"/>
                </a:tc>
                <a:tc>
                  <a:txBody>
                    <a:bodyPr/>
                    <a:lstStyle/>
                    <a:p>
                      <a:pPr marL="0" marR="0" lvl="0" indent="0" algn="ctr" rtl="0">
                        <a:spcBef>
                          <a:spcPts val="0"/>
                        </a:spcBef>
                        <a:buSzPct val="25000"/>
                        <a:buNone/>
                      </a:pPr>
                      <a:r>
                        <a:rPr lang="en-US" sz="1600" dirty="0"/>
                        <a:t>Current Annual Make-up Usage</a:t>
                      </a:r>
                    </a:p>
                  </a:txBody>
                  <a:tcPr marL="91450" marR="91450" marT="45725" marB="45725" anchor="ctr"/>
                </a:tc>
                <a:tc>
                  <a:txBody>
                    <a:bodyPr/>
                    <a:lstStyle/>
                    <a:p>
                      <a:pPr marL="0" marR="0" lvl="0" indent="0" algn="ctr" rtl="0">
                        <a:spcBef>
                          <a:spcPts val="0"/>
                        </a:spcBef>
                        <a:buSzPct val="25000"/>
                        <a:buNone/>
                      </a:pPr>
                      <a:r>
                        <a:rPr lang="en-US" sz="1600" dirty="0"/>
                        <a:t>Cycles</a:t>
                      </a:r>
                    </a:p>
                    <a:p>
                      <a:pPr marL="0" marR="0" lvl="0" indent="0" algn="ctr" rtl="0">
                        <a:spcBef>
                          <a:spcPts val="0"/>
                        </a:spcBef>
                        <a:buSzPct val="25000"/>
                        <a:buNone/>
                      </a:pPr>
                      <a:r>
                        <a:rPr lang="en-US" sz="1600" dirty="0"/>
                        <a:t>Present</a:t>
                      </a:r>
                    </a:p>
                  </a:txBody>
                  <a:tcPr marL="91450" marR="91450" marT="45725" marB="45725" anchor="ctr"/>
                </a:tc>
                <a:tc>
                  <a:txBody>
                    <a:bodyPr/>
                    <a:lstStyle/>
                    <a:p>
                      <a:pPr marL="0" marR="0" lvl="0" indent="0" algn="ctr" rtl="0">
                        <a:spcBef>
                          <a:spcPts val="0"/>
                        </a:spcBef>
                        <a:buSzPct val="25000"/>
                        <a:buNone/>
                      </a:pPr>
                      <a:r>
                        <a:rPr lang="en-US" sz="1600" dirty="0"/>
                        <a:t>Est. Make-up Usage</a:t>
                      </a:r>
                    </a:p>
                  </a:txBody>
                  <a:tcPr marL="91450" marR="91450" marT="45725" marB="45725" anchor="ctr"/>
                </a:tc>
                <a:tc>
                  <a:txBody>
                    <a:bodyPr/>
                    <a:lstStyle/>
                    <a:p>
                      <a:pPr marL="0" marR="0" lvl="0" indent="0" algn="ctr" rtl="0">
                        <a:spcBef>
                          <a:spcPts val="0"/>
                        </a:spcBef>
                        <a:buSzPct val="25000"/>
                        <a:buNone/>
                      </a:pPr>
                      <a:r>
                        <a:rPr lang="en-US" sz="1600" dirty="0"/>
                        <a:t>Water Savings (Gals)</a:t>
                      </a:r>
                    </a:p>
                  </a:txBody>
                  <a:tcPr marL="91450" marR="91450" marT="45725" marB="45725" anchor="ctr"/>
                </a:tc>
                <a:tc>
                  <a:txBody>
                    <a:bodyPr/>
                    <a:lstStyle/>
                    <a:p>
                      <a:pPr marL="0" marR="0" lvl="0" indent="0" algn="ctr" rtl="0">
                        <a:spcBef>
                          <a:spcPts val="0"/>
                        </a:spcBef>
                        <a:buSzPct val="25000"/>
                        <a:buNone/>
                      </a:pPr>
                      <a:r>
                        <a:rPr lang="en-US" sz="1600" dirty="0"/>
                        <a:t>Water $ Savings</a:t>
                      </a:r>
                    </a:p>
                  </a:txBody>
                  <a:tcPr marL="91450" marR="91450" marT="45725" marB="45725" anchor="ctr"/>
                </a:tc>
              </a:tr>
              <a:tr h="370850">
                <a:tc>
                  <a:txBody>
                    <a:bodyPr/>
                    <a:lstStyle/>
                    <a:p>
                      <a:pPr marL="0" marR="0" lvl="0" indent="0" algn="l" rtl="0">
                        <a:spcBef>
                          <a:spcPts val="0"/>
                        </a:spcBef>
                        <a:buSzPct val="25000"/>
                        <a:buNone/>
                      </a:pPr>
                      <a:r>
                        <a:rPr lang="en-US" sz="1800" dirty="0"/>
                        <a:t>Glenbrook</a:t>
                      </a:r>
                    </a:p>
                  </a:txBody>
                  <a:tcPr marL="91450" marR="91450" marT="45725" marB="45725"/>
                </a:tc>
                <a:tc>
                  <a:txBody>
                    <a:bodyPr/>
                    <a:lstStyle/>
                    <a:p>
                      <a:pPr marL="0" marR="0" lvl="0" indent="0" algn="ctr" rtl="0">
                        <a:spcBef>
                          <a:spcPts val="0"/>
                        </a:spcBef>
                        <a:buSzPct val="25000"/>
                        <a:buNone/>
                      </a:pPr>
                      <a:r>
                        <a:rPr lang="en-US" sz="1800" dirty="0"/>
                        <a:t>4</a:t>
                      </a:r>
                    </a:p>
                  </a:txBody>
                  <a:tcPr marL="91450" marR="91450" marT="45725" marB="45725"/>
                </a:tc>
                <a:tc>
                  <a:txBody>
                    <a:bodyPr/>
                    <a:lstStyle/>
                    <a:p>
                      <a:pPr marL="0" marR="0" lvl="0" indent="0" algn="ctr" rtl="0">
                        <a:spcBef>
                          <a:spcPts val="0"/>
                        </a:spcBef>
                        <a:buSzPct val="25000"/>
                        <a:buNone/>
                      </a:pPr>
                      <a:r>
                        <a:rPr lang="en-US" sz="1800" dirty="0"/>
                        <a:t>4,006,800</a:t>
                      </a:r>
                    </a:p>
                  </a:txBody>
                  <a:tcPr marL="91450" marR="91450" marT="45725" marB="45725"/>
                </a:tc>
                <a:tc>
                  <a:txBody>
                    <a:bodyPr/>
                    <a:lstStyle/>
                    <a:p>
                      <a:pPr marL="0" marR="0" lvl="0" indent="0" algn="ctr" rtl="0">
                        <a:spcBef>
                          <a:spcPts val="0"/>
                        </a:spcBef>
                        <a:buSzPct val="25000"/>
                        <a:buNone/>
                      </a:pPr>
                      <a:r>
                        <a:rPr lang="en-US" sz="1800" dirty="0"/>
                        <a:t>8</a:t>
                      </a:r>
                    </a:p>
                  </a:txBody>
                  <a:tcPr marL="91450" marR="91450" marT="45725" marB="45725"/>
                </a:tc>
                <a:tc>
                  <a:txBody>
                    <a:bodyPr/>
                    <a:lstStyle/>
                    <a:p>
                      <a:pPr marL="0" marR="0" lvl="0" indent="0" algn="ctr" rtl="0">
                        <a:spcBef>
                          <a:spcPts val="0"/>
                        </a:spcBef>
                        <a:buSzPct val="25000"/>
                        <a:buNone/>
                      </a:pPr>
                      <a:r>
                        <a:rPr lang="en-US" sz="1800"/>
                        <a:t>3,464,400</a:t>
                      </a:r>
                    </a:p>
                  </a:txBody>
                  <a:tcPr marL="91450" marR="91450" marT="45725" marB="45725"/>
                </a:tc>
                <a:tc>
                  <a:txBody>
                    <a:bodyPr/>
                    <a:lstStyle/>
                    <a:p>
                      <a:pPr marL="0" marR="0" lvl="0" indent="0" algn="ctr" rtl="0">
                        <a:spcBef>
                          <a:spcPts val="0"/>
                        </a:spcBef>
                        <a:buSzPct val="25000"/>
                        <a:buNone/>
                      </a:pPr>
                      <a:r>
                        <a:rPr lang="en-US" sz="1800" u="none" strike="noStrike">
                          <a:sym typeface="Calibri"/>
                        </a:rPr>
                        <a:t> 572,400</a:t>
                      </a:r>
                      <a:endParaRPr lang="en-US" sz="18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r" rtl="0">
                        <a:spcBef>
                          <a:spcPts val="0"/>
                        </a:spcBef>
                        <a:buSzPct val="25000"/>
                        <a:buNone/>
                      </a:pPr>
                      <a:r>
                        <a:rPr lang="en-US" sz="1800" u="none" strike="noStrike" dirty="0" smtClean="0">
                          <a:sym typeface="Calibri"/>
                        </a:rPr>
                        <a:t>$4,047</a:t>
                      </a:r>
                      <a:endParaRPr lang="en-US" sz="1800" b="0" i="0" u="none" strike="noStrike" dirty="0">
                        <a:solidFill>
                          <a:srgbClr val="000000"/>
                        </a:solidFill>
                        <a:latin typeface="Calibri"/>
                        <a:ea typeface="Calibri"/>
                        <a:cs typeface="Calibri"/>
                        <a:sym typeface="Calibri"/>
                      </a:endParaRPr>
                    </a:p>
                  </a:txBody>
                  <a:tcPr marL="9525" marR="274320" marT="9525" marB="0" anchor="b"/>
                </a:tc>
              </a:tr>
              <a:tr h="370850">
                <a:tc>
                  <a:txBody>
                    <a:bodyPr/>
                    <a:lstStyle/>
                    <a:p>
                      <a:pPr marL="0" marR="0" lvl="0" indent="0" algn="l" rtl="0">
                        <a:spcBef>
                          <a:spcPts val="0"/>
                        </a:spcBef>
                        <a:buSzPct val="25000"/>
                        <a:buNone/>
                      </a:pPr>
                      <a:r>
                        <a:rPr lang="en-US" sz="1800"/>
                        <a:t>Skokie</a:t>
                      </a:r>
                    </a:p>
                  </a:txBody>
                  <a:tcPr marL="91450" marR="91450" marT="45725" marB="45725"/>
                </a:tc>
                <a:tc>
                  <a:txBody>
                    <a:bodyPr/>
                    <a:lstStyle/>
                    <a:p>
                      <a:pPr marL="0" marR="0" lvl="0" indent="0" algn="ctr" rtl="0">
                        <a:spcBef>
                          <a:spcPts val="0"/>
                        </a:spcBef>
                        <a:buSzPct val="25000"/>
                        <a:buNone/>
                      </a:pPr>
                      <a:r>
                        <a:rPr lang="en-US" sz="1800" dirty="0"/>
                        <a:t>4</a:t>
                      </a:r>
                    </a:p>
                  </a:txBody>
                  <a:tcPr marL="91450" marR="91450" marT="45725" marB="45725"/>
                </a:tc>
                <a:tc>
                  <a:txBody>
                    <a:bodyPr/>
                    <a:lstStyle/>
                    <a:p>
                      <a:pPr marL="0" marR="0" lvl="0" indent="0" algn="ctr" rtl="0">
                        <a:spcBef>
                          <a:spcPts val="0"/>
                        </a:spcBef>
                        <a:buSzPct val="25000"/>
                        <a:buNone/>
                      </a:pPr>
                      <a:r>
                        <a:rPr lang="en-US" sz="1800" dirty="0"/>
                        <a:t>5,827,680</a:t>
                      </a:r>
                    </a:p>
                  </a:txBody>
                  <a:tcPr marL="91450" marR="91450" marT="45725" marB="45725"/>
                </a:tc>
                <a:tc>
                  <a:txBody>
                    <a:bodyPr/>
                    <a:lstStyle/>
                    <a:p>
                      <a:pPr marL="0" marR="0" lvl="0" indent="0" algn="ctr" rtl="0">
                        <a:spcBef>
                          <a:spcPts val="0"/>
                        </a:spcBef>
                        <a:buSzPct val="25000"/>
                        <a:buNone/>
                      </a:pPr>
                      <a:r>
                        <a:rPr lang="en-US" sz="1800" dirty="0"/>
                        <a:t>8</a:t>
                      </a:r>
                    </a:p>
                  </a:txBody>
                  <a:tcPr marL="91450" marR="91450" marT="45725" marB="45725"/>
                </a:tc>
                <a:tc>
                  <a:txBody>
                    <a:bodyPr/>
                    <a:lstStyle/>
                    <a:p>
                      <a:pPr marL="0" marR="0" lvl="0" indent="0" algn="ctr" rtl="0">
                        <a:spcBef>
                          <a:spcPts val="0"/>
                        </a:spcBef>
                        <a:buSzPct val="25000"/>
                        <a:buNone/>
                      </a:pPr>
                      <a:r>
                        <a:rPr lang="en-US" sz="1800" dirty="0"/>
                        <a:t>4,996,080</a:t>
                      </a:r>
                    </a:p>
                  </a:txBody>
                  <a:tcPr marL="91450" marR="91450" marT="45725" marB="45725"/>
                </a:tc>
                <a:tc>
                  <a:txBody>
                    <a:bodyPr/>
                    <a:lstStyle/>
                    <a:p>
                      <a:pPr marL="0" marR="0" lvl="0" indent="0" algn="ctr" rtl="0">
                        <a:spcBef>
                          <a:spcPts val="0"/>
                        </a:spcBef>
                        <a:buSzPct val="25000"/>
                        <a:buNone/>
                      </a:pPr>
                      <a:r>
                        <a:rPr lang="en-US" sz="1800" u="none" strike="noStrike">
                          <a:sym typeface="Calibri"/>
                        </a:rPr>
                        <a:t> 831,600</a:t>
                      </a:r>
                      <a:endParaRPr lang="en-US" sz="18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r" rtl="0">
                        <a:spcBef>
                          <a:spcPts val="0"/>
                        </a:spcBef>
                        <a:buSzPct val="25000"/>
                        <a:buNone/>
                      </a:pPr>
                      <a:r>
                        <a:rPr lang="en-US" sz="1800" u="none" strike="noStrike" dirty="0" smtClean="0">
                          <a:sym typeface="Calibri"/>
                        </a:rPr>
                        <a:t>$</a:t>
                      </a:r>
                      <a:r>
                        <a:rPr lang="en-US" sz="1800" u="none" strike="noStrike" dirty="0">
                          <a:sym typeface="Calibri"/>
                        </a:rPr>
                        <a:t>4,283</a:t>
                      </a:r>
                      <a:endParaRPr lang="en-US" sz="1800" b="0" i="0" u="none" strike="noStrike" dirty="0">
                        <a:solidFill>
                          <a:srgbClr val="000000"/>
                        </a:solidFill>
                        <a:latin typeface="Calibri"/>
                        <a:ea typeface="Calibri"/>
                        <a:cs typeface="Calibri"/>
                        <a:sym typeface="Calibri"/>
                      </a:endParaRPr>
                    </a:p>
                  </a:txBody>
                  <a:tcPr marL="9525" marR="274320" marT="9525" marB="0" anchor="b"/>
                </a:tc>
              </a:tr>
              <a:tr h="370850">
                <a:tc>
                  <a:txBody>
                    <a:bodyPr/>
                    <a:lstStyle/>
                    <a:p>
                      <a:pPr marL="0" marR="0" lvl="0" indent="0" algn="l" rtl="0">
                        <a:spcBef>
                          <a:spcPts val="0"/>
                        </a:spcBef>
                        <a:buSzPct val="25000"/>
                        <a:buNone/>
                      </a:pPr>
                      <a:r>
                        <a:rPr lang="en-US" sz="1800"/>
                        <a:t>Highland Park</a:t>
                      </a:r>
                    </a:p>
                  </a:txBody>
                  <a:tcPr marL="91450" marR="91450" marT="45725" marB="45725"/>
                </a:tc>
                <a:tc>
                  <a:txBody>
                    <a:bodyPr/>
                    <a:lstStyle/>
                    <a:p>
                      <a:pPr marL="0" marR="0" lvl="0" indent="0" algn="ctr" rtl="0">
                        <a:spcBef>
                          <a:spcPts val="0"/>
                        </a:spcBef>
                        <a:buSzPct val="25000"/>
                        <a:buNone/>
                      </a:pPr>
                      <a:r>
                        <a:rPr lang="en-US" sz="1800" dirty="0"/>
                        <a:t>4</a:t>
                      </a:r>
                    </a:p>
                  </a:txBody>
                  <a:tcPr marL="91450" marR="91450" marT="45725" marB="45725"/>
                </a:tc>
                <a:tc>
                  <a:txBody>
                    <a:bodyPr/>
                    <a:lstStyle/>
                    <a:p>
                      <a:pPr marL="0" marR="0" lvl="0" indent="0" algn="ctr" rtl="0">
                        <a:spcBef>
                          <a:spcPts val="0"/>
                        </a:spcBef>
                        <a:buSzPct val="25000"/>
                        <a:buNone/>
                      </a:pPr>
                      <a:r>
                        <a:rPr lang="en-US" sz="1800" dirty="0"/>
                        <a:t>5,827,680</a:t>
                      </a:r>
                    </a:p>
                  </a:txBody>
                  <a:tcPr marL="91450" marR="91450" marT="45725" marB="45725"/>
                </a:tc>
                <a:tc>
                  <a:txBody>
                    <a:bodyPr/>
                    <a:lstStyle/>
                    <a:p>
                      <a:pPr marL="0" marR="0" lvl="0" indent="0" algn="ctr" rtl="0">
                        <a:spcBef>
                          <a:spcPts val="0"/>
                        </a:spcBef>
                        <a:buSzPct val="25000"/>
                        <a:buNone/>
                      </a:pPr>
                      <a:r>
                        <a:rPr lang="en-US" sz="1800" dirty="0"/>
                        <a:t>8</a:t>
                      </a:r>
                    </a:p>
                  </a:txBody>
                  <a:tcPr marL="91450" marR="91450" marT="45725" marB="45725"/>
                </a:tc>
                <a:tc>
                  <a:txBody>
                    <a:bodyPr/>
                    <a:lstStyle/>
                    <a:p>
                      <a:pPr marL="0" marR="0" lvl="0" indent="0" algn="ctr" rtl="0">
                        <a:spcBef>
                          <a:spcPts val="0"/>
                        </a:spcBef>
                        <a:buSzPct val="25000"/>
                        <a:buNone/>
                      </a:pPr>
                      <a:r>
                        <a:rPr lang="en-US" sz="1800"/>
                        <a:t>4,996,080</a:t>
                      </a:r>
                    </a:p>
                  </a:txBody>
                  <a:tcPr marL="91450" marR="91450" marT="45725" marB="45725"/>
                </a:tc>
                <a:tc>
                  <a:txBody>
                    <a:bodyPr/>
                    <a:lstStyle/>
                    <a:p>
                      <a:pPr marL="0" marR="0" lvl="0" indent="0" algn="ctr" rtl="0">
                        <a:spcBef>
                          <a:spcPts val="0"/>
                        </a:spcBef>
                        <a:buSzPct val="25000"/>
                        <a:buNone/>
                      </a:pPr>
                      <a:r>
                        <a:rPr lang="en-US" sz="1800" u="none" strike="noStrike">
                          <a:sym typeface="Calibri"/>
                        </a:rPr>
                        <a:t> 831,600</a:t>
                      </a:r>
                      <a:endParaRPr lang="en-US" sz="18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r" rtl="0">
                        <a:spcBef>
                          <a:spcPts val="0"/>
                        </a:spcBef>
                        <a:buSzPct val="25000"/>
                        <a:buNone/>
                      </a:pPr>
                      <a:r>
                        <a:rPr lang="en-US" sz="1800" u="none" strike="noStrike" dirty="0" smtClean="0">
                          <a:sym typeface="Calibri"/>
                        </a:rPr>
                        <a:t>$</a:t>
                      </a:r>
                      <a:r>
                        <a:rPr lang="en-US" sz="1800" u="none" strike="noStrike" dirty="0">
                          <a:sym typeface="Calibri"/>
                        </a:rPr>
                        <a:t>4,283</a:t>
                      </a:r>
                      <a:endParaRPr lang="en-US" sz="1800" b="0" i="0" u="none" strike="noStrike" dirty="0">
                        <a:solidFill>
                          <a:srgbClr val="000000"/>
                        </a:solidFill>
                        <a:latin typeface="Calibri"/>
                        <a:ea typeface="Calibri"/>
                        <a:cs typeface="Calibri"/>
                        <a:sym typeface="Calibri"/>
                      </a:endParaRPr>
                    </a:p>
                  </a:txBody>
                  <a:tcPr marL="9525" marR="274320" marT="9525" marB="0" anchor="b"/>
                </a:tc>
              </a:tr>
              <a:tr h="370850">
                <a:tc>
                  <a:txBody>
                    <a:bodyPr/>
                    <a:lstStyle/>
                    <a:p>
                      <a:pPr marL="0" marR="0" lvl="0" indent="0" algn="l" rtl="0">
                        <a:spcBef>
                          <a:spcPts val="0"/>
                        </a:spcBef>
                        <a:buSzPct val="25000"/>
                        <a:buNone/>
                      </a:pPr>
                      <a:r>
                        <a:rPr lang="en-US" sz="1800" dirty="0"/>
                        <a:t>Total</a:t>
                      </a:r>
                    </a:p>
                  </a:txBody>
                  <a:tcPr marL="91450" marR="91450" marT="45725" marB="45725"/>
                </a:tc>
                <a:tc>
                  <a:txBody>
                    <a:bodyPr/>
                    <a:lstStyle/>
                    <a:p>
                      <a:pPr marL="0" marR="0" lvl="0" indent="0" algn="l"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r>
                        <a:rPr lang="en-US" sz="1800" dirty="0"/>
                        <a:t>15,662,160</a:t>
                      </a:r>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r>
                        <a:rPr lang="en-US" sz="1800" dirty="0"/>
                        <a:t>13,426,560</a:t>
                      </a:r>
                    </a:p>
                  </a:txBody>
                  <a:tcPr marL="91450" marR="91450" marT="45725" marB="45725"/>
                </a:tc>
                <a:tc>
                  <a:txBody>
                    <a:bodyPr/>
                    <a:lstStyle/>
                    <a:p>
                      <a:pPr marL="0" marR="0" lvl="0" indent="0" algn="ctr" rtl="0">
                        <a:spcBef>
                          <a:spcPts val="0"/>
                        </a:spcBef>
                        <a:buSzPct val="25000"/>
                        <a:buNone/>
                      </a:pPr>
                      <a:r>
                        <a:rPr lang="en-US" sz="1800" dirty="0"/>
                        <a:t>2,235,600</a:t>
                      </a:r>
                      <a:endParaRPr lang="en-US" sz="1800" b="1" dirty="0"/>
                    </a:p>
                  </a:txBody>
                  <a:tcPr marL="91450" marR="91450" marT="45725" marB="45725"/>
                </a:tc>
                <a:tc>
                  <a:txBody>
                    <a:bodyPr/>
                    <a:lstStyle/>
                    <a:p>
                      <a:pPr marL="0" marR="0" lvl="0" indent="0" algn="r" rtl="0">
                        <a:spcBef>
                          <a:spcPts val="0"/>
                        </a:spcBef>
                        <a:buSzPct val="25000"/>
                        <a:buNone/>
                      </a:pPr>
                      <a:r>
                        <a:rPr lang="en-US" sz="1800" dirty="0"/>
                        <a:t>$12,403</a:t>
                      </a:r>
                      <a:endParaRPr lang="en-US" sz="1800" b="1" dirty="0"/>
                    </a:p>
                  </a:txBody>
                  <a:tcPr marL="91450" marR="274320" marT="45725" marB="45725"/>
                </a:tc>
              </a:tr>
            </a:tbl>
          </a:graphicData>
        </a:graphic>
      </p:graphicFrame>
      <p:sp>
        <p:nvSpPr>
          <p:cNvPr id="2" name="Title 1"/>
          <p:cNvSpPr>
            <a:spLocks noGrp="1"/>
          </p:cNvSpPr>
          <p:nvPr>
            <p:ph type="title"/>
          </p:nvPr>
        </p:nvSpPr>
        <p:spPr/>
        <p:txBody>
          <a:bodyPr>
            <a:normAutofit/>
          </a:bodyPr>
          <a:lstStyle/>
          <a:p>
            <a:r>
              <a:rPr lang="en-US" sz="3600" dirty="0"/>
              <a:t>Increase Cooling Tower Cycles-  </a:t>
            </a:r>
            <a:r>
              <a:rPr lang="en-US" sz="3600" dirty="0" smtClean="0"/>
              <a:t>Impact</a:t>
            </a:r>
            <a:endParaRPr lang="en-US" sz="3600" dirty="0"/>
          </a:p>
        </p:txBody>
      </p:sp>
      <p:pic>
        <p:nvPicPr>
          <p:cNvPr id="7" name="Shape 515"/>
          <p:cNvPicPr preferRelativeResize="0">
            <a:picLocks noGrp="1" noChangeAspect="1"/>
          </p:cNvPicPr>
          <p:nvPr>
            <p:ph idx="1"/>
          </p:nvPr>
        </p:nvPicPr>
        <p:blipFill rotWithShape="1">
          <a:blip r:embed="rId3">
            <a:alphaModFix/>
          </a:blip>
          <a:stretch/>
        </p:blipFill>
        <p:spPr>
          <a:xfrm>
            <a:off x="3048000" y="1371600"/>
            <a:ext cx="3017520" cy="2260229"/>
          </a:xfrm>
          <a:prstGeom prst="rect">
            <a:avLst/>
          </a:prstGeom>
          <a:noFill/>
          <a:ln>
            <a:noFill/>
          </a:ln>
        </p:spPr>
      </p:pic>
    </p:spTree>
    <p:extLst>
      <p:ext uri="{BB962C8B-B14F-4D97-AF65-F5344CB8AC3E}">
        <p14:creationId xmlns:p14="http://schemas.microsoft.com/office/powerpoint/2010/main" val="125781964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p:nvPr/>
        </p:nvSpPr>
        <p:spPr>
          <a:xfrm>
            <a:off x="3657600" y="1066800"/>
            <a:ext cx="5486399" cy="5447644"/>
          </a:xfrm>
          <a:prstGeom prst="rect">
            <a:avLst/>
          </a:prstGeom>
          <a:noFill/>
          <a:ln>
            <a:noFill/>
          </a:ln>
        </p:spPr>
        <p:txBody>
          <a:bodyPr lIns="91425" tIns="45700" rIns="91425" bIns="45700" anchor="t" anchorCtr="0">
            <a:noAutofit/>
          </a:bodyPr>
          <a:lstStyle/>
          <a:p>
            <a:pPr marL="625475" marR="0" lvl="0" indent="-574675" algn="l" rtl="0">
              <a:spcBef>
                <a:spcPts val="0"/>
              </a:spcBef>
              <a:spcAft>
                <a:spcPts val="0"/>
              </a:spcAft>
              <a:buClr>
                <a:schemeClr val="dk1"/>
              </a:buClr>
              <a:buFont typeface="Arial"/>
              <a:buNone/>
            </a:pPr>
            <a:endParaRPr sz="2400"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800" dirty="0">
              <a:solidFill>
                <a:srgbClr val="000000"/>
              </a:solidFill>
              <a:latin typeface="Calibri"/>
              <a:ea typeface="Calibri"/>
              <a:cs typeface="Calibri"/>
              <a:sym typeface="Calibri"/>
            </a:endParaRPr>
          </a:p>
        </p:txBody>
      </p:sp>
      <p:sp>
        <p:nvSpPr>
          <p:cNvPr id="523" name="Shape 523"/>
          <p:cNvSpPr txBox="1"/>
          <p:nvPr/>
        </p:nvSpPr>
        <p:spPr>
          <a:xfrm>
            <a:off x="228600" y="152400"/>
            <a:ext cx="8458200"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3200" u="sng" dirty="0">
              <a:solidFill>
                <a:srgbClr val="000000"/>
              </a:solidFill>
              <a:latin typeface="Calibri"/>
              <a:ea typeface="Calibri"/>
              <a:cs typeface="Calibri"/>
              <a:sym typeface="Calibri"/>
            </a:endParaRPr>
          </a:p>
        </p:txBody>
      </p:sp>
      <p:pic>
        <p:nvPicPr>
          <p:cNvPr id="524" name="Shape 524"/>
          <p:cNvPicPr preferRelativeResize="0">
            <a:picLocks noChangeAspect="1"/>
          </p:cNvPicPr>
          <p:nvPr/>
        </p:nvPicPr>
        <p:blipFill rotWithShape="1">
          <a:blip r:embed="rId3">
            <a:alphaModFix/>
          </a:blip>
          <a:stretch/>
        </p:blipFill>
        <p:spPr>
          <a:xfrm>
            <a:off x="867018" y="3657601"/>
            <a:ext cx="1428750" cy="2081514"/>
          </a:xfrm>
          <a:prstGeom prst="rect">
            <a:avLst/>
          </a:prstGeom>
          <a:noFill/>
          <a:ln>
            <a:noFill/>
          </a:ln>
        </p:spPr>
      </p:pic>
      <p:pic>
        <p:nvPicPr>
          <p:cNvPr id="525" name="Shape 525"/>
          <p:cNvPicPr preferRelativeResize="0">
            <a:picLocks noChangeAspect="1"/>
          </p:cNvPicPr>
          <p:nvPr/>
        </p:nvPicPr>
        <p:blipFill rotWithShape="1">
          <a:blip r:embed="rId4">
            <a:alphaModFix/>
          </a:blip>
          <a:stretch/>
        </p:blipFill>
        <p:spPr>
          <a:xfrm>
            <a:off x="867018" y="1562100"/>
            <a:ext cx="1428750" cy="1905000"/>
          </a:xfrm>
          <a:prstGeom prst="rect">
            <a:avLst/>
          </a:prstGeom>
          <a:noFill/>
          <a:ln>
            <a:noFill/>
          </a:ln>
        </p:spPr>
      </p:pic>
      <p:sp>
        <p:nvSpPr>
          <p:cNvPr id="2" name="Title 1"/>
          <p:cNvSpPr>
            <a:spLocks noGrp="1"/>
          </p:cNvSpPr>
          <p:nvPr>
            <p:ph type="title"/>
          </p:nvPr>
        </p:nvSpPr>
        <p:spPr/>
        <p:txBody>
          <a:bodyPr>
            <a:noAutofit/>
          </a:bodyPr>
          <a:lstStyle/>
          <a:p>
            <a:r>
              <a:rPr lang="en-US" sz="3200" dirty="0"/>
              <a:t>New Sterile Processing </a:t>
            </a:r>
            <a:r>
              <a:rPr lang="en-US" sz="3200" dirty="0" smtClean="0"/>
              <a:t>Department Equipment</a:t>
            </a:r>
            <a:endParaRPr lang="en-US" sz="3200" dirty="0"/>
          </a:p>
        </p:txBody>
      </p:sp>
      <p:sp>
        <p:nvSpPr>
          <p:cNvPr id="5" name="Content Placeholder 4"/>
          <p:cNvSpPr>
            <a:spLocks noGrp="1"/>
          </p:cNvSpPr>
          <p:nvPr>
            <p:ph sz="half" idx="2"/>
          </p:nvPr>
        </p:nvSpPr>
        <p:spPr>
          <a:xfrm>
            <a:off x="2514600" y="1600201"/>
            <a:ext cx="6172200" cy="3962400"/>
          </a:xfrm>
        </p:spPr>
        <p:txBody>
          <a:bodyPr>
            <a:noAutofit/>
          </a:bodyPr>
          <a:lstStyle/>
          <a:p>
            <a:pPr marL="0" indent="0">
              <a:buClr>
                <a:srgbClr val="00664D"/>
              </a:buClr>
              <a:buNone/>
            </a:pPr>
            <a:r>
              <a:rPr lang="en-US" sz="2000" b="1" dirty="0"/>
              <a:t>Instrument Washer/Disinfectors (STERIS Vision)</a:t>
            </a:r>
          </a:p>
          <a:p>
            <a:pPr>
              <a:buClr>
                <a:srgbClr val="00664D"/>
              </a:buClr>
              <a:buFont typeface="Wingdings" panose="05000000000000000000" pitchFamily="2" charset="2"/>
              <a:buChar char="§"/>
            </a:pPr>
            <a:r>
              <a:rPr lang="en-US" sz="2000" dirty="0" smtClean="0"/>
              <a:t>Uses </a:t>
            </a:r>
            <a:r>
              <a:rPr lang="en-US" sz="2000" dirty="0"/>
              <a:t>41.1 gallons of cold, hot and pure water per cycle. </a:t>
            </a:r>
          </a:p>
          <a:p>
            <a:pPr>
              <a:buClr>
                <a:srgbClr val="00664D"/>
              </a:buClr>
              <a:buFont typeface="Wingdings" panose="05000000000000000000" pitchFamily="2" charset="2"/>
              <a:buChar char="§"/>
            </a:pPr>
            <a:r>
              <a:rPr lang="en-US" sz="2000" dirty="0" smtClean="0"/>
              <a:t>Represents </a:t>
            </a:r>
            <a:r>
              <a:rPr lang="en-US" sz="2000" dirty="0"/>
              <a:t>a 19% reduction compared to previous </a:t>
            </a:r>
            <a:r>
              <a:rPr lang="en-US" sz="2000" dirty="0" smtClean="0"/>
              <a:t>washers</a:t>
            </a:r>
            <a:r>
              <a:rPr lang="en-US" sz="2000" dirty="0"/>
              <a:t>.</a:t>
            </a:r>
          </a:p>
          <a:p>
            <a:pPr marL="0" indent="0">
              <a:buClr>
                <a:srgbClr val="00664D"/>
              </a:buClr>
              <a:buNone/>
            </a:pPr>
            <a:r>
              <a:rPr lang="en-US" sz="2000" b="1" dirty="0" smtClean="0"/>
              <a:t>Cart </a:t>
            </a:r>
            <a:r>
              <a:rPr lang="en-US" sz="2000" b="1" dirty="0"/>
              <a:t>Washer (STERIS Vision)</a:t>
            </a:r>
          </a:p>
          <a:p>
            <a:pPr>
              <a:buClr>
                <a:srgbClr val="00664D"/>
              </a:buClr>
              <a:buFont typeface="Wingdings" panose="05000000000000000000" pitchFamily="2" charset="2"/>
              <a:buChar char="§"/>
            </a:pPr>
            <a:r>
              <a:rPr lang="en-US" sz="2000" dirty="0" smtClean="0"/>
              <a:t>Recycles </a:t>
            </a:r>
            <a:r>
              <a:rPr lang="en-US" sz="2000" dirty="0"/>
              <a:t>the rinse water (70%) from each previous </a:t>
            </a:r>
            <a:r>
              <a:rPr lang="en-US" sz="2000" dirty="0" smtClean="0"/>
              <a:t>cycle </a:t>
            </a:r>
            <a:r>
              <a:rPr lang="en-US" sz="2000" dirty="0"/>
              <a:t>to conserve water, using only 14 gallons of (new) </a:t>
            </a:r>
            <a:r>
              <a:rPr lang="en-US" sz="2000" dirty="0" smtClean="0"/>
              <a:t>hot </a:t>
            </a:r>
            <a:r>
              <a:rPr lang="en-US" sz="2000" dirty="0"/>
              <a:t>water per cycle.  </a:t>
            </a:r>
          </a:p>
          <a:p>
            <a:pPr>
              <a:buClr>
                <a:srgbClr val="00664D"/>
              </a:buClr>
              <a:buFont typeface="Wingdings" panose="05000000000000000000" pitchFamily="2" charset="2"/>
              <a:buChar char="§"/>
            </a:pPr>
            <a:r>
              <a:rPr lang="en-US" sz="2000" dirty="0" smtClean="0"/>
              <a:t>Represents </a:t>
            </a:r>
            <a:r>
              <a:rPr lang="en-US" sz="2000" dirty="0"/>
              <a:t>a 36% reduction in water usage when </a:t>
            </a:r>
            <a:r>
              <a:rPr lang="en-US" sz="2000" dirty="0" smtClean="0"/>
              <a:t>compared </a:t>
            </a:r>
            <a:r>
              <a:rPr lang="en-US" sz="2000" dirty="0"/>
              <a:t>to previous cart washer</a:t>
            </a:r>
            <a:r>
              <a:rPr lang="en-US" sz="2000" dirty="0" smtClean="0"/>
              <a:t>.</a:t>
            </a:r>
            <a:endParaRPr lang="en-US" sz="900" dirty="0"/>
          </a:p>
        </p:txBody>
      </p:sp>
    </p:spTree>
    <p:extLst>
      <p:ext uri="{BB962C8B-B14F-4D97-AF65-F5344CB8AC3E}">
        <p14:creationId xmlns:p14="http://schemas.microsoft.com/office/powerpoint/2010/main" val="159988483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2" name="Title 1"/>
          <p:cNvSpPr>
            <a:spLocks noGrp="1"/>
          </p:cNvSpPr>
          <p:nvPr>
            <p:ph type="title"/>
          </p:nvPr>
        </p:nvSpPr>
        <p:spPr>
          <a:xfrm>
            <a:off x="381000" y="3810000"/>
            <a:ext cx="8229600" cy="1143000"/>
          </a:xfrm>
        </p:spPr>
        <p:txBody>
          <a:bodyPr>
            <a:noAutofit/>
          </a:bodyPr>
          <a:lstStyle/>
          <a:p>
            <a:r>
              <a:rPr lang="en-US" sz="2800" dirty="0" smtClean="0"/>
              <a:t>Approximately </a:t>
            </a:r>
            <a:r>
              <a:rPr lang="en-US" sz="2800" dirty="0"/>
              <a:t>1.3 acre storm water retention </a:t>
            </a:r>
            <a:r>
              <a:rPr lang="en-US" sz="2800" dirty="0" smtClean="0"/>
              <a:t>pond </a:t>
            </a:r>
            <a:r>
              <a:rPr lang="en-US" sz="2800" dirty="0"/>
              <a:t/>
            </a:r>
            <a:br>
              <a:rPr lang="en-US" sz="2800" dirty="0"/>
            </a:br>
            <a:r>
              <a:rPr lang="en-US" sz="2600" b="0" dirty="0" err="1"/>
              <a:t>NorthShore</a:t>
            </a:r>
            <a:r>
              <a:rPr lang="en-US" sz="2600" b="0" dirty="0"/>
              <a:t> University </a:t>
            </a:r>
            <a:r>
              <a:rPr lang="en-US" sz="2600" b="0" dirty="0" err="1" smtClean="0"/>
              <a:t>HealthSystem</a:t>
            </a:r>
            <a:r>
              <a:rPr lang="en-US" sz="2600" b="0" dirty="0" smtClean="0"/>
              <a:t>, Glenbrook campus</a:t>
            </a:r>
            <a:endParaRPr lang="en-US" sz="2600" b="0" dirty="0"/>
          </a:p>
        </p:txBody>
      </p:sp>
      <p:sp>
        <p:nvSpPr>
          <p:cNvPr id="532" name="Shape 532"/>
          <p:cNvSpPr/>
          <p:nvPr/>
        </p:nvSpPr>
        <p:spPr>
          <a:xfrm>
            <a:off x="1371600" y="393289"/>
            <a:ext cx="5841855" cy="12003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endParaRPr lang="en-US" sz="2400" dirty="0">
              <a:solidFill>
                <a:schemeClr val="dk2"/>
              </a:solidFill>
              <a:latin typeface="Calibri"/>
              <a:ea typeface="Calibri"/>
              <a:cs typeface="Calibri"/>
              <a:sym typeface="Calibri"/>
            </a:endParaRPr>
          </a:p>
        </p:txBody>
      </p:sp>
      <p:pic>
        <p:nvPicPr>
          <p:cNvPr id="6" name="Shape 531"/>
          <p:cNvPicPr preferRelativeResize="0">
            <a:picLocks noGrp="1" noChangeAspect="1"/>
          </p:cNvPicPr>
          <p:nvPr>
            <p:ph idx="1"/>
          </p:nvPr>
        </p:nvPicPr>
        <p:blipFill rotWithShape="1">
          <a:blip r:embed="rId3">
            <a:alphaModFix/>
          </a:blip>
          <a:stretch/>
        </p:blipFill>
        <p:spPr>
          <a:xfrm>
            <a:off x="0" y="-19050"/>
            <a:ext cx="9144000" cy="3371858"/>
          </a:xfrm>
          <a:prstGeom prst="rect">
            <a:avLst/>
          </a:prstGeom>
          <a:noFill/>
          <a:ln>
            <a:noFill/>
          </a:ln>
        </p:spPr>
      </p:pic>
    </p:spTree>
    <p:extLst>
      <p:ext uri="{BB962C8B-B14F-4D97-AF65-F5344CB8AC3E}">
        <p14:creationId xmlns:p14="http://schemas.microsoft.com/office/powerpoint/2010/main" val="320017098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3625850"/>
            <a:ext cx="7543800" cy="216852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400" b="1" i="0" u="none" strike="noStrike" cap="none">
                <a:solidFill>
                  <a:schemeClr val="lt1"/>
                </a:solidFill>
                <a:latin typeface="Arial Narrow"/>
                <a:ea typeface="Arial Narrow"/>
                <a:cs typeface="Arial Narrow"/>
                <a:sym typeface="Arial Narrow"/>
              </a:rPr>
              <a:t/>
            </a:r>
            <a:br>
              <a:rPr lang="en-US" sz="3400" b="1" i="0" u="none" strike="noStrike" cap="none">
                <a:solidFill>
                  <a:schemeClr val="lt1"/>
                </a:solidFill>
                <a:latin typeface="Arial Narrow"/>
                <a:ea typeface="Arial Narrow"/>
                <a:cs typeface="Arial Narrow"/>
                <a:sym typeface="Arial Narrow"/>
              </a:rPr>
            </a:br>
            <a:r>
              <a:rPr lang="en-US" sz="3400" b="1" i="0" u="none" strike="noStrike" cap="none">
                <a:solidFill>
                  <a:schemeClr val="lt1"/>
                </a:solidFill>
                <a:latin typeface="Arial Narrow"/>
                <a:ea typeface="Arial Narrow"/>
                <a:cs typeface="Arial Narrow"/>
                <a:sym typeface="Arial Narrow"/>
              </a:rPr>
              <a:t>Water Conservation at Kaiser Permanente San Jose Medical Center</a:t>
            </a:r>
            <a:br>
              <a:rPr lang="en-US" sz="3400" b="1" i="0" u="none" strike="noStrike" cap="none">
                <a:solidFill>
                  <a:schemeClr val="lt1"/>
                </a:solidFill>
                <a:latin typeface="Arial Narrow"/>
                <a:ea typeface="Arial Narrow"/>
                <a:cs typeface="Arial Narrow"/>
                <a:sym typeface="Arial Narrow"/>
              </a:rPr>
            </a:br>
            <a:r>
              <a:rPr lang="en-US" sz="2400" b="0" i="0" u="none" strike="noStrike" cap="none">
                <a:solidFill>
                  <a:schemeClr val="lt1"/>
                </a:solidFill>
                <a:latin typeface="Arial Narrow"/>
                <a:ea typeface="Arial Narrow"/>
                <a:cs typeface="Arial Narrow"/>
                <a:sym typeface="Arial Narrow"/>
              </a:rPr>
              <a:t>Keefe Fields Chief Engineer</a:t>
            </a:r>
            <a:br>
              <a:rPr lang="en-US" sz="2400" b="0" i="0" u="none" strike="noStrike" cap="none">
                <a:solidFill>
                  <a:schemeClr val="lt1"/>
                </a:solidFill>
                <a:latin typeface="Arial Narrow"/>
                <a:ea typeface="Arial Narrow"/>
                <a:cs typeface="Arial Narrow"/>
                <a:sym typeface="Arial Narrow"/>
              </a:rPr>
            </a:br>
            <a:r>
              <a:rPr lang="en-US" sz="2400" b="0" i="0" u="none" strike="noStrike" cap="none">
                <a:solidFill>
                  <a:schemeClr val="lt1"/>
                </a:solidFill>
                <a:latin typeface="Arial Narrow"/>
                <a:ea typeface="Arial Narrow"/>
                <a:cs typeface="Arial Narrow"/>
                <a:sym typeface="Arial Narrow"/>
              </a:rPr>
              <a:t>Cindy Soliday and Elizabeth Bailey Green Team Co-Chairs</a:t>
            </a:r>
          </a:p>
        </p:txBody>
      </p:sp>
      <p:sp>
        <p:nvSpPr>
          <p:cNvPr id="539" name="Shape 539"/>
          <p:cNvSpPr txBox="1">
            <a:spLocks noGrp="1"/>
          </p:cNvSpPr>
          <p:nvPr>
            <p:ph type="body" idx="1"/>
          </p:nvPr>
        </p:nvSpPr>
        <p:spPr>
          <a:xfrm>
            <a:off x="455612" y="5789612"/>
            <a:ext cx="7543800" cy="339724"/>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SzPct val="25000"/>
              <a:buNone/>
            </a:pPr>
            <a:r>
              <a:rPr lang="en-US" sz="1800" b="0" i="0" u="none" strike="noStrike" cap="none">
                <a:solidFill>
                  <a:schemeClr val="lt1"/>
                </a:solidFill>
                <a:latin typeface="Arial Narrow"/>
                <a:ea typeface="Arial Narrow"/>
                <a:cs typeface="Arial Narrow"/>
                <a:sym typeface="Arial Narrow"/>
              </a:rPr>
              <a:t>July 29, 2015</a:t>
            </a:r>
          </a:p>
        </p:txBody>
      </p:sp>
    </p:spTree>
    <p:extLst>
      <p:ext uri="{BB962C8B-B14F-4D97-AF65-F5344CB8AC3E}">
        <p14:creationId xmlns:p14="http://schemas.microsoft.com/office/powerpoint/2010/main" val="2739753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latin typeface="Arial Narrow"/>
                <a:ea typeface="Arial Narrow"/>
                <a:cs typeface="Arial Narrow"/>
                <a:sym typeface="Arial Narrow"/>
              </a:rPr>
              <a:pPr algn="r">
                <a:buSzPct val="25000"/>
              </a:pPr>
              <a:t>15</a:t>
            </a:fld>
            <a:endParaRPr lang="en-US" sz="900">
              <a:solidFill>
                <a:srgbClr val="414636"/>
              </a:solidFill>
              <a:latin typeface="Arial Narrow"/>
              <a:ea typeface="Arial Narrow"/>
              <a:cs typeface="Arial Narrow"/>
              <a:sym typeface="Arial Narrow"/>
            </a:endParaRPr>
          </a:p>
        </p:txBody>
      </p:sp>
      <p:sp>
        <p:nvSpPr>
          <p:cNvPr id="546" name="Shape 546"/>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     © 2011 Kaiser Foundation Health Plan, Inc. For internal use only.</a:t>
            </a:r>
          </a:p>
        </p:txBody>
      </p:sp>
      <p:sp>
        <p:nvSpPr>
          <p:cNvPr id="547" name="Shape 547"/>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February 11, 2016</a:t>
            </a:r>
          </a:p>
        </p:txBody>
      </p:sp>
      <p:sp>
        <p:nvSpPr>
          <p:cNvPr id="548" name="Shape 548"/>
          <p:cNvSpPr txBox="1"/>
          <p:nvPr/>
        </p:nvSpPr>
        <p:spPr>
          <a:xfrm>
            <a:off x="7661275" y="6018212"/>
            <a:ext cx="1482724" cy="265111"/>
          </a:xfrm>
          <a:prstGeom prst="rect">
            <a:avLst/>
          </a:prstGeom>
          <a:noFill/>
          <a:ln>
            <a:noFill/>
          </a:ln>
        </p:spPr>
        <p:txBody>
          <a:bodyPr lIns="91425" tIns="45700" rIns="91425" bIns="45700" anchor="t" anchorCtr="0">
            <a:noAutofit/>
          </a:bodyPr>
          <a:lstStyle/>
          <a:p>
            <a:pPr>
              <a:buSzPct val="25000"/>
            </a:pPr>
            <a:r>
              <a:rPr lang="en-US" sz="1100" kern="0">
                <a:solidFill>
                  <a:srgbClr val="000000"/>
                </a:solidFill>
                <a:latin typeface="Arial Narrow"/>
                <a:ea typeface="Arial Narrow"/>
                <a:cs typeface="Arial Narrow"/>
                <a:sym typeface="Arial Narrow"/>
              </a:rPr>
              <a:t>* per ccf. x 748 = 748gal. </a:t>
            </a:r>
          </a:p>
        </p:txBody>
      </p:sp>
      <p:pic>
        <p:nvPicPr>
          <p:cNvPr id="549" name="Shape 549"/>
          <p:cNvPicPr preferRelativeResize="0"/>
          <p:nvPr/>
        </p:nvPicPr>
        <p:blipFill rotWithShape="1">
          <a:blip r:embed="rId3">
            <a:alphaModFix/>
          </a:blip>
          <a:srcRect/>
          <a:stretch/>
        </p:blipFill>
        <p:spPr>
          <a:xfrm>
            <a:off x="220716" y="371966"/>
            <a:ext cx="8681545" cy="5646931"/>
          </a:xfrm>
          <a:prstGeom prst="rect">
            <a:avLst/>
          </a:prstGeom>
          <a:noFill/>
          <a:ln>
            <a:noFill/>
          </a:ln>
        </p:spPr>
      </p:pic>
      <p:sp>
        <p:nvSpPr>
          <p:cNvPr id="550" name="Shape 550"/>
          <p:cNvSpPr txBox="1"/>
          <p:nvPr/>
        </p:nvSpPr>
        <p:spPr>
          <a:xfrm>
            <a:off x="6645331" y="5143991"/>
            <a:ext cx="1676399" cy="390524"/>
          </a:xfrm>
          <a:prstGeom prst="rect">
            <a:avLst/>
          </a:prstGeom>
          <a:noFill/>
          <a:ln>
            <a:noFill/>
          </a:ln>
        </p:spPr>
        <p:txBody>
          <a:bodyPr lIns="91425" tIns="45700" rIns="91425" bIns="45700" anchor="t" anchorCtr="0">
            <a:noAutofit/>
          </a:bodyPr>
          <a:lstStyle/>
          <a:p>
            <a:endParaRPr sz="1100" kern="0">
              <a:solidFill>
                <a:srgbClr val="000000"/>
              </a:solidFill>
              <a:cs typeface="Arial"/>
              <a:sym typeface="Arial"/>
            </a:endParaRPr>
          </a:p>
        </p:txBody>
      </p:sp>
    </p:spTree>
    <p:extLst>
      <p:ext uri="{BB962C8B-B14F-4D97-AF65-F5344CB8AC3E}">
        <p14:creationId xmlns:p14="http://schemas.microsoft.com/office/powerpoint/2010/main" val="130189417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latin typeface="Arial Narrow"/>
                <a:ea typeface="Arial Narrow"/>
                <a:cs typeface="Arial Narrow"/>
                <a:sym typeface="Arial Narrow"/>
              </a:rPr>
              <a:pPr algn="r">
                <a:buSzPct val="25000"/>
              </a:pPr>
              <a:t>16</a:t>
            </a:fld>
            <a:endParaRPr lang="en-US" sz="900">
              <a:solidFill>
                <a:srgbClr val="414636"/>
              </a:solidFill>
              <a:latin typeface="Arial Narrow"/>
              <a:ea typeface="Arial Narrow"/>
              <a:cs typeface="Arial Narrow"/>
              <a:sym typeface="Arial Narrow"/>
            </a:endParaRPr>
          </a:p>
        </p:txBody>
      </p:sp>
      <p:sp>
        <p:nvSpPr>
          <p:cNvPr id="556" name="Shape 556"/>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     © 2011 Kaiser Foundation Health Plan, Inc. For internal use only.</a:t>
            </a:r>
          </a:p>
        </p:txBody>
      </p:sp>
      <p:sp>
        <p:nvSpPr>
          <p:cNvPr id="557" name="Shape 557"/>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February 11, 2016</a:t>
            </a:r>
          </a:p>
        </p:txBody>
      </p:sp>
      <p:pic>
        <p:nvPicPr>
          <p:cNvPr id="558" name="Shape 558"/>
          <p:cNvPicPr preferRelativeResize="0"/>
          <p:nvPr/>
        </p:nvPicPr>
        <p:blipFill rotWithShape="1">
          <a:blip r:embed="rId3">
            <a:alphaModFix/>
          </a:blip>
          <a:srcRect/>
          <a:stretch/>
        </p:blipFill>
        <p:spPr>
          <a:xfrm>
            <a:off x="314325" y="321468"/>
            <a:ext cx="8651081" cy="5874543"/>
          </a:xfrm>
          <a:prstGeom prst="rect">
            <a:avLst/>
          </a:prstGeom>
          <a:noFill/>
          <a:ln>
            <a:noFill/>
          </a:ln>
        </p:spPr>
      </p:pic>
    </p:spTree>
    <p:extLst>
      <p:ext uri="{BB962C8B-B14F-4D97-AF65-F5344CB8AC3E}">
        <p14:creationId xmlns:p14="http://schemas.microsoft.com/office/powerpoint/2010/main" val="261158140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Clr>
                <a:srgbClr val="414636"/>
              </a:buClr>
              <a:buSzPct val="25000"/>
              <a:buFont typeface="Noto Sans Symbols"/>
              <a:buNone/>
            </a:pPr>
            <a:fld id="{00000000-1234-1234-1234-123412341234}" type="slidenum">
              <a:rPr lang="en-US" sz="900">
                <a:solidFill>
                  <a:srgbClr val="414636"/>
                </a:solidFill>
                <a:latin typeface="Arial Narrow"/>
                <a:ea typeface="Arial Narrow"/>
                <a:cs typeface="Arial Narrow"/>
                <a:sym typeface="Arial Narrow"/>
              </a:rPr>
              <a:pPr algn="r">
                <a:buClr>
                  <a:srgbClr val="414636"/>
                </a:buClr>
                <a:buSzPct val="25000"/>
                <a:buFont typeface="Noto Sans Symbols"/>
                <a:buNone/>
              </a:pPr>
              <a:t>17</a:t>
            </a:fld>
            <a:endParaRPr lang="en-US" sz="900">
              <a:solidFill>
                <a:srgbClr val="414636"/>
              </a:solidFill>
              <a:latin typeface="Arial Narrow"/>
              <a:ea typeface="Arial Narrow"/>
              <a:cs typeface="Arial Narrow"/>
              <a:sym typeface="Arial Narrow"/>
            </a:endParaRPr>
          </a:p>
        </p:txBody>
      </p:sp>
      <p:sp>
        <p:nvSpPr>
          <p:cNvPr id="565" name="Shape 565"/>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Clr>
                <a:srgbClr val="AAB198"/>
              </a:buClr>
              <a:buSzPct val="25000"/>
              <a:buFont typeface="Noto Sans Symbols"/>
              <a:buNone/>
            </a:pPr>
            <a:r>
              <a:rPr lang="en-US">
                <a:solidFill>
                  <a:srgbClr val="AAB198"/>
                </a:solidFill>
                <a:latin typeface="Arial Narrow"/>
                <a:ea typeface="Arial Narrow"/>
                <a:cs typeface="Arial Narrow"/>
                <a:sym typeface="Arial Narrow"/>
              </a:rPr>
              <a:t>|     © 2011 Kaiser Foundation Health Plan, Inc. For internal use only.</a:t>
            </a:r>
          </a:p>
        </p:txBody>
      </p:sp>
      <p:sp>
        <p:nvSpPr>
          <p:cNvPr id="566" name="Shape 566"/>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Clr>
                <a:srgbClr val="AAB198"/>
              </a:buClr>
              <a:buSzPct val="25000"/>
              <a:buFont typeface="Noto Sans Symbols"/>
              <a:buNone/>
            </a:pPr>
            <a:r>
              <a:rPr lang="en-US">
                <a:solidFill>
                  <a:srgbClr val="AAB198"/>
                </a:solidFill>
                <a:latin typeface="Arial Narrow"/>
                <a:ea typeface="Arial Narrow"/>
                <a:cs typeface="Arial Narrow"/>
                <a:sym typeface="Arial Narrow"/>
              </a:rPr>
              <a:t>February 11, 2016</a:t>
            </a:r>
          </a:p>
        </p:txBody>
      </p:sp>
      <p:sp>
        <p:nvSpPr>
          <p:cNvPr id="567" name="Shape 567"/>
          <p:cNvSpPr txBox="1">
            <a:spLocks noGrp="1"/>
          </p:cNvSpPr>
          <p:nvPr>
            <p:ph type="title"/>
          </p:nvPr>
        </p:nvSpPr>
        <p:spPr>
          <a:xfrm>
            <a:off x="457200" y="677862"/>
            <a:ext cx="8229600" cy="5635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400" b="1" i="0" u="none" strike="noStrike" cap="none">
                <a:solidFill>
                  <a:srgbClr val="3A3A6E"/>
                </a:solidFill>
                <a:latin typeface="Arial Narrow"/>
                <a:ea typeface="Arial Narrow"/>
                <a:cs typeface="Arial Narrow"/>
                <a:sym typeface="Arial Narrow"/>
              </a:rPr>
              <a:t>Successes</a:t>
            </a:r>
          </a:p>
        </p:txBody>
      </p:sp>
      <p:sp>
        <p:nvSpPr>
          <p:cNvPr id="568" name="Shape 568"/>
          <p:cNvSpPr txBox="1">
            <a:spLocks noGrp="1"/>
          </p:cNvSpPr>
          <p:nvPr>
            <p:ph type="body" idx="1"/>
          </p:nvPr>
        </p:nvSpPr>
        <p:spPr>
          <a:xfrm>
            <a:off x="273050" y="1241425"/>
            <a:ext cx="8229600" cy="6081712"/>
          </a:xfrm>
          <a:prstGeom prst="rect">
            <a:avLst/>
          </a:prstGeom>
          <a:noFill/>
          <a:ln>
            <a:noFill/>
          </a:ln>
        </p:spPr>
        <p:txBody>
          <a:bodyPr lIns="91425" tIns="45700" rIns="91425" bIns="45700" anchor="t" anchorCtr="0">
            <a:noAutofit/>
          </a:bodyPr>
          <a:lstStyle/>
          <a:p>
            <a:pPr marL="285750" marR="0" lvl="0" indent="-285750" algn="l" rtl="0">
              <a:lnSpc>
                <a:spcPct val="95000"/>
              </a:lnSpc>
              <a:spcBef>
                <a:spcPts val="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2014:  26.7% reduction in water use even with an increase of 8000 patients at our facility (4% increase) </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Landscape water use</a:t>
            </a:r>
          </a:p>
          <a:p>
            <a:pPr marL="742950" marR="0" lvl="1" indent="-285750" algn="l" rtl="0">
              <a:lnSpc>
                <a:spcPct val="95000"/>
              </a:lnSpc>
              <a:spcBef>
                <a:spcPts val="770"/>
              </a:spcBef>
              <a:spcAft>
                <a:spcPts val="0"/>
              </a:spcAft>
              <a:buClr>
                <a:schemeClr val="accent2"/>
              </a:buClr>
              <a:buSzPct val="100000"/>
              <a:buFont typeface="Arial"/>
              <a:buChar char="–"/>
            </a:pPr>
            <a:r>
              <a:rPr lang="en-US" sz="2200" b="0" i="0" u="none" strike="noStrike" cap="none">
                <a:solidFill>
                  <a:schemeClr val="dk1"/>
                </a:solidFill>
                <a:latin typeface="Arial Narrow"/>
                <a:ea typeface="Arial Narrow"/>
                <a:cs typeface="Arial Narrow"/>
                <a:sym typeface="Arial Narrow"/>
              </a:rPr>
              <a:t>SMART controllers for landscaping: Sense the actual temperature of the weather and adjust accordingly. Sensitive to fog, rain, humidity, temperature and adjust watering amounts and frequency.</a:t>
            </a:r>
          </a:p>
          <a:p>
            <a:pPr marL="742950" marR="0" lvl="1" indent="-285750" algn="l" rtl="0">
              <a:lnSpc>
                <a:spcPct val="95000"/>
              </a:lnSpc>
              <a:spcBef>
                <a:spcPts val="770"/>
              </a:spcBef>
              <a:spcAft>
                <a:spcPts val="0"/>
              </a:spcAft>
              <a:buClr>
                <a:schemeClr val="accent2"/>
              </a:buClr>
              <a:buSzPct val="100000"/>
              <a:buFont typeface="Arial"/>
              <a:buChar char="–"/>
            </a:pPr>
            <a:r>
              <a:rPr lang="en-US" sz="2200" b="0" i="0" u="none" strike="noStrike" cap="none">
                <a:solidFill>
                  <a:schemeClr val="dk1"/>
                </a:solidFill>
                <a:latin typeface="Arial Narrow"/>
                <a:ea typeface="Arial Narrow"/>
                <a:cs typeface="Arial Narrow"/>
                <a:sym typeface="Arial Narrow"/>
              </a:rPr>
              <a:t>High efficiency nozzles for sprinklers and drip systems that use less water</a:t>
            </a:r>
          </a:p>
          <a:p>
            <a:pPr marL="742950" marR="0" lvl="1" indent="-285750" algn="l" rtl="0">
              <a:lnSpc>
                <a:spcPct val="95000"/>
              </a:lnSpc>
              <a:spcBef>
                <a:spcPts val="770"/>
              </a:spcBef>
              <a:spcAft>
                <a:spcPts val="0"/>
              </a:spcAft>
              <a:buClr>
                <a:schemeClr val="accent2"/>
              </a:buClr>
              <a:buSzPct val="100000"/>
              <a:buFont typeface="Arial"/>
              <a:buChar char="–"/>
            </a:pPr>
            <a:r>
              <a:rPr lang="en-US" sz="2200" b="0" i="0" u="none" strike="noStrike" cap="none">
                <a:solidFill>
                  <a:schemeClr val="dk1"/>
                </a:solidFill>
                <a:latin typeface="Arial Narrow"/>
                <a:ea typeface="Arial Narrow"/>
                <a:cs typeface="Arial Narrow"/>
                <a:sym typeface="Arial Narrow"/>
              </a:rPr>
              <a:t>Drought resistant planting</a:t>
            </a:r>
          </a:p>
          <a:p>
            <a:pPr marL="742950" marR="0" lvl="1" indent="-285750" algn="l" rtl="0">
              <a:lnSpc>
                <a:spcPct val="95000"/>
              </a:lnSpc>
              <a:spcBef>
                <a:spcPts val="770"/>
              </a:spcBef>
              <a:spcAft>
                <a:spcPts val="0"/>
              </a:spcAft>
              <a:buClr>
                <a:schemeClr val="accent2"/>
              </a:buClr>
              <a:buSzPct val="100000"/>
              <a:buFont typeface="Arial"/>
              <a:buChar char="–"/>
            </a:pPr>
            <a:r>
              <a:rPr lang="en-US" sz="2200" b="0" i="0" u="none" strike="noStrike" cap="none">
                <a:solidFill>
                  <a:schemeClr val="dk1"/>
                </a:solidFill>
                <a:latin typeface="Arial Narrow"/>
                <a:ea typeface="Arial Narrow"/>
                <a:cs typeface="Arial Narrow"/>
                <a:sym typeface="Arial Narrow"/>
              </a:rPr>
              <a:t>Campus fountains all use recycled water or have been shut off</a:t>
            </a:r>
          </a:p>
          <a:p>
            <a:pPr marL="742950" marR="0" lvl="1" indent="-285750" algn="l" rtl="0">
              <a:lnSpc>
                <a:spcPct val="95000"/>
              </a:lnSpc>
              <a:spcBef>
                <a:spcPts val="770"/>
              </a:spcBef>
              <a:spcAft>
                <a:spcPts val="0"/>
              </a:spcAft>
              <a:buClr>
                <a:schemeClr val="accent2"/>
              </a:buClr>
              <a:buSzPct val="100000"/>
              <a:buFont typeface="Arial"/>
              <a:buChar char="–"/>
            </a:pPr>
            <a:r>
              <a:rPr lang="en-US" sz="2200" b="0" i="0" u="none" strike="noStrike" cap="none">
                <a:solidFill>
                  <a:schemeClr val="dk1"/>
                </a:solidFill>
                <a:latin typeface="Arial Narrow"/>
                <a:ea typeface="Arial Narrow"/>
                <a:cs typeface="Arial Narrow"/>
                <a:sym typeface="Arial Narrow"/>
              </a:rPr>
              <a:t>It is anticipated that 3.2 million gal of water will be saved over the course of a year due to these projects</a:t>
            </a:r>
          </a:p>
          <a:p>
            <a:pPr marL="742950" marR="0" lvl="1" indent="-285750" algn="l" rtl="0">
              <a:lnSpc>
                <a:spcPct val="95000"/>
              </a:lnSpc>
              <a:spcBef>
                <a:spcPts val="770"/>
              </a:spcBef>
              <a:spcAft>
                <a:spcPts val="0"/>
              </a:spcAft>
              <a:buClr>
                <a:schemeClr val="accent2"/>
              </a:buClr>
              <a:buSzPct val="100000"/>
              <a:buFont typeface="Arial"/>
              <a:buNone/>
            </a:pPr>
            <a:endParaRPr sz="2200" b="0" i="0" u="none" strike="noStrike" cap="none">
              <a:solidFill>
                <a:schemeClr val="dk1"/>
              </a:solidFill>
              <a:latin typeface="Arial Narrow"/>
              <a:ea typeface="Arial Narrow"/>
              <a:cs typeface="Arial Narrow"/>
              <a:sym typeface="Arial Narrow"/>
            </a:endParaRPr>
          </a:p>
          <a:p>
            <a:pPr marL="457200" marR="0" lvl="1" indent="0" algn="l" rtl="0">
              <a:lnSpc>
                <a:spcPct val="95000"/>
              </a:lnSpc>
              <a:spcBef>
                <a:spcPts val="700"/>
              </a:spcBef>
              <a:spcAft>
                <a:spcPts val="0"/>
              </a:spcAft>
              <a:buClr>
                <a:schemeClr val="accent2"/>
              </a:buClr>
              <a:buSzPct val="25000"/>
              <a:buFont typeface="Arial"/>
              <a:buNone/>
            </a:pPr>
            <a:endParaRPr sz="2000" b="1" i="0" u="none" strike="noStrike" cap="none">
              <a:solidFill>
                <a:schemeClr val="accent2"/>
              </a:solidFill>
              <a:latin typeface="Arial Narrow"/>
              <a:ea typeface="Arial Narrow"/>
              <a:cs typeface="Arial Narrow"/>
              <a:sym typeface="Arial Narrow"/>
            </a:endParaRPr>
          </a:p>
          <a:p>
            <a:pPr marL="285750" marR="0" lvl="0" indent="-285750" algn="l" rtl="0">
              <a:lnSpc>
                <a:spcPct val="95000"/>
              </a:lnSpc>
              <a:spcBef>
                <a:spcPts val="840"/>
              </a:spcBef>
              <a:spcAft>
                <a:spcPts val="0"/>
              </a:spcAft>
              <a:buClr>
                <a:schemeClr val="accent2"/>
              </a:buClr>
              <a:buSzPct val="100000"/>
              <a:buFont typeface="Noto Sans Symbols"/>
              <a:buNone/>
            </a:pPr>
            <a:endParaRPr sz="2400" b="0" i="0" u="none" strike="noStrike" cap="none">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11146033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677862"/>
            <a:ext cx="8229600" cy="5635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400" b="1" i="0" u="none" strike="noStrike" cap="none">
                <a:solidFill>
                  <a:srgbClr val="3A3A6E"/>
                </a:solidFill>
                <a:latin typeface="Arial Narrow"/>
                <a:ea typeface="Arial Narrow"/>
                <a:cs typeface="Arial Narrow"/>
                <a:sym typeface="Arial Narrow"/>
              </a:rPr>
              <a:t>Additional Successes</a:t>
            </a:r>
          </a:p>
        </p:txBody>
      </p:sp>
      <p:sp>
        <p:nvSpPr>
          <p:cNvPr id="575" name="Shape 575"/>
          <p:cNvSpPr txBox="1">
            <a:spLocks noGrp="1"/>
          </p:cNvSpPr>
          <p:nvPr>
            <p:ph type="body" idx="1"/>
          </p:nvPr>
        </p:nvSpPr>
        <p:spPr>
          <a:xfrm>
            <a:off x="349250" y="1384300"/>
            <a:ext cx="8229600" cy="5429249"/>
          </a:xfrm>
          <a:prstGeom prst="rect">
            <a:avLst/>
          </a:prstGeom>
          <a:noFill/>
          <a:ln>
            <a:noFill/>
          </a:ln>
        </p:spPr>
        <p:txBody>
          <a:bodyPr lIns="91425" tIns="45700" rIns="91425" bIns="45700" anchor="t" anchorCtr="0">
            <a:noAutofit/>
          </a:bodyPr>
          <a:lstStyle/>
          <a:p>
            <a:pPr marL="285750" marR="0" lvl="0" indent="-285750" algn="l" rtl="0">
              <a:lnSpc>
                <a:spcPct val="95000"/>
              </a:lnSpc>
              <a:spcBef>
                <a:spcPts val="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Cooling towers go through blow down after 6 cycles instead of 5 as in previous years. Therefore, draining of the cooling tower occurs less frequently leading to less wasted water.</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Replaced 40 year old boilers with new high efficiency boilers resulting in less water and energy usage</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Installed all low flow toilets and faucets in public bathrooms</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Green Team rounds looking for leaks and other opportunities</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Education of all managers on water conservation efforts and what they can do to get involved and assist with effort; e.g. full loads for EVS laundry, sterile processing, and dishwashing</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Expired water kept in storage for emergencies was used to water the grounds</a:t>
            </a:r>
          </a:p>
          <a:p>
            <a:pPr marL="285750" marR="0" lvl="0" indent="-285750" algn="l" rtl="0">
              <a:lnSpc>
                <a:spcPct val="95000"/>
              </a:lnSpc>
              <a:spcBef>
                <a:spcPts val="840"/>
              </a:spcBef>
              <a:spcAft>
                <a:spcPts val="0"/>
              </a:spcAft>
              <a:buClr>
                <a:schemeClr val="accent2"/>
              </a:buClr>
              <a:buSzPct val="100000"/>
              <a:buFont typeface="Noto Sans Symbols"/>
              <a:buNone/>
            </a:pPr>
            <a:endParaRPr sz="2400" b="0" i="0" u="none" strike="noStrike" cap="none">
              <a:solidFill>
                <a:schemeClr val="dk1"/>
              </a:solidFill>
              <a:latin typeface="Arial Narrow"/>
              <a:ea typeface="Arial Narrow"/>
              <a:cs typeface="Arial Narrow"/>
              <a:sym typeface="Arial Narrow"/>
            </a:endParaRPr>
          </a:p>
        </p:txBody>
      </p:sp>
      <p:sp>
        <p:nvSpPr>
          <p:cNvPr id="576" name="Shape 576"/>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latin typeface="Arial Narrow"/>
                <a:ea typeface="Arial Narrow"/>
                <a:cs typeface="Arial Narrow"/>
                <a:sym typeface="Arial Narrow"/>
              </a:rPr>
              <a:pPr algn="r">
                <a:buSzPct val="25000"/>
              </a:pPr>
              <a:t>18</a:t>
            </a:fld>
            <a:endParaRPr lang="en-US" sz="900">
              <a:solidFill>
                <a:srgbClr val="414636"/>
              </a:solidFill>
              <a:latin typeface="Arial Narrow"/>
              <a:ea typeface="Arial Narrow"/>
              <a:cs typeface="Arial Narrow"/>
              <a:sym typeface="Arial Narrow"/>
            </a:endParaRPr>
          </a:p>
        </p:txBody>
      </p:sp>
      <p:sp>
        <p:nvSpPr>
          <p:cNvPr id="577" name="Shape 577"/>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     © 2011 Kaiser Foundation Health Plan, Inc. For internal use only.</a:t>
            </a:r>
          </a:p>
        </p:txBody>
      </p:sp>
      <p:sp>
        <p:nvSpPr>
          <p:cNvPr id="578" name="Shape 578"/>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February 11, 2016</a:t>
            </a:r>
          </a:p>
        </p:txBody>
      </p:sp>
    </p:spTree>
    <p:extLst>
      <p:ext uri="{BB962C8B-B14F-4D97-AF65-F5344CB8AC3E}">
        <p14:creationId xmlns:p14="http://schemas.microsoft.com/office/powerpoint/2010/main" val="419988940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390525" y="396875"/>
            <a:ext cx="8229600" cy="56356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400" b="1" i="0" u="none" strike="noStrike" cap="none">
                <a:solidFill>
                  <a:srgbClr val="3A3A6E"/>
                </a:solidFill>
                <a:latin typeface="Arial Narrow"/>
                <a:ea typeface="Arial Narrow"/>
                <a:cs typeface="Arial Narrow"/>
                <a:sym typeface="Arial Narrow"/>
              </a:rPr>
              <a:t>Challenges</a:t>
            </a:r>
          </a:p>
        </p:txBody>
      </p:sp>
      <p:sp>
        <p:nvSpPr>
          <p:cNvPr id="585" name="Shape 585"/>
          <p:cNvSpPr txBox="1">
            <a:spLocks noGrp="1"/>
          </p:cNvSpPr>
          <p:nvPr>
            <p:ph type="body" idx="1"/>
          </p:nvPr>
        </p:nvSpPr>
        <p:spPr>
          <a:xfrm>
            <a:off x="452437" y="960437"/>
            <a:ext cx="8229600" cy="5908675"/>
          </a:xfrm>
          <a:prstGeom prst="rect">
            <a:avLst/>
          </a:prstGeom>
          <a:noFill/>
          <a:ln>
            <a:noFill/>
          </a:ln>
        </p:spPr>
        <p:txBody>
          <a:bodyPr lIns="91425" tIns="45700" rIns="91425" bIns="45700" anchor="t" anchorCtr="0">
            <a:noAutofit/>
          </a:bodyPr>
          <a:lstStyle/>
          <a:p>
            <a:pPr marL="285750" marR="0" lvl="0" indent="-285750" algn="l" rtl="0">
              <a:lnSpc>
                <a:spcPct val="95000"/>
              </a:lnSpc>
              <a:spcBef>
                <a:spcPts val="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Capitol investment for new landscaping controllers in additional locations</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Education/training staff to use new equipment</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Assessing the possible risk of too much mineral build up in cooling towers (test of change for engineering). No damage yet, may be able to take it even further.</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Broadening our educating staff and members to be mindful of water conservation in general </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Staff not reporting of leaks found in departments or public spaces in a timely manner</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Some other facilities are hearing complaints about not enough flow in the toilets/sinks</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Continued need to convert landscaping to drought resistant plants</a:t>
            </a:r>
          </a:p>
          <a:p>
            <a:pPr marL="285750" marR="0" lvl="0" indent="-285750" algn="l" rtl="0">
              <a:lnSpc>
                <a:spcPct val="95000"/>
              </a:lnSpc>
              <a:spcBef>
                <a:spcPts val="840"/>
              </a:spcBef>
              <a:spcAft>
                <a:spcPts val="0"/>
              </a:spcAft>
              <a:buClr>
                <a:schemeClr val="accent2"/>
              </a:buClr>
              <a:buSzPct val="100000"/>
              <a:buFont typeface="Noto Sans Symbols"/>
              <a:buNone/>
            </a:pPr>
            <a:endParaRPr sz="2400" b="0" i="0" u="none" strike="noStrike" cap="none">
              <a:solidFill>
                <a:schemeClr val="dk1"/>
              </a:solidFill>
              <a:latin typeface="Arial Narrow"/>
              <a:ea typeface="Arial Narrow"/>
              <a:cs typeface="Arial Narrow"/>
              <a:sym typeface="Arial Narrow"/>
            </a:endParaRPr>
          </a:p>
        </p:txBody>
      </p:sp>
      <p:sp>
        <p:nvSpPr>
          <p:cNvPr id="586" name="Shape 586"/>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900">
                <a:solidFill>
                  <a:srgbClr val="414636"/>
                </a:solidFill>
                <a:latin typeface="Arial Narrow"/>
                <a:ea typeface="Arial Narrow"/>
                <a:cs typeface="Arial Narrow"/>
                <a:sym typeface="Arial Narrow"/>
              </a:rPr>
              <a:pPr algn="r">
                <a:buSzPct val="25000"/>
              </a:pPr>
              <a:t>19</a:t>
            </a:fld>
            <a:endParaRPr lang="en-US" sz="900">
              <a:solidFill>
                <a:srgbClr val="414636"/>
              </a:solidFill>
              <a:latin typeface="Arial Narrow"/>
              <a:ea typeface="Arial Narrow"/>
              <a:cs typeface="Arial Narrow"/>
              <a:sym typeface="Arial Narrow"/>
            </a:endParaRPr>
          </a:p>
        </p:txBody>
      </p:sp>
      <p:sp>
        <p:nvSpPr>
          <p:cNvPr id="587" name="Shape 587"/>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     © 2011 Kaiser Foundation Health Plan, Inc. For internal use only.</a:t>
            </a:r>
          </a:p>
        </p:txBody>
      </p:sp>
      <p:sp>
        <p:nvSpPr>
          <p:cNvPr id="588" name="Shape 588"/>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SzPct val="25000"/>
            </a:pPr>
            <a:r>
              <a:rPr lang="en-US">
                <a:solidFill>
                  <a:srgbClr val="AAB198"/>
                </a:solidFill>
              </a:rPr>
              <a:t>February 11, 2016</a:t>
            </a:r>
          </a:p>
        </p:txBody>
      </p:sp>
    </p:spTree>
    <p:extLst>
      <p:ext uri="{BB962C8B-B14F-4D97-AF65-F5344CB8AC3E}">
        <p14:creationId xmlns:p14="http://schemas.microsoft.com/office/powerpoint/2010/main" val="17174789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p:txBody>
          <a:bodyPr/>
          <a:lstStyle/>
          <a:p>
            <a:pPr lvl="0"/>
            <a:r>
              <a:rPr lang="en-US" dirty="0" smtClean="0">
                <a:sym typeface="Calibri"/>
              </a:rPr>
              <a:t>Water is Life </a:t>
            </a:r>
            <a:endParaRPr lang="en-US" dirty="0">
              <a:sym typeface="Calibri"/>
            </a:endParaRPr>
          </a:p>
        </p:txBody>
      </p:sp>
      <p:sp>
        <p:nvSpPr>
          <p:cNvPr id="440" name="Shape 440"/>
          <p:cNvSpPr txBox="1">
            <a:spLocks noGrp="1"/>
          </p:cNvSpPr>
          <p:nvPr>
            <p:ph sz="half" idx="1"/>
          </p:nvPr>
        </p:nvSpPr>
        <p:spPr>
          <a:xfrm>
            <a:off x="457200" y="1600200"/>
            <a:ext cx="4724400" cy="4525963"/>
          </a:xfrm>
        </p:spPr>
        <p:txBody>
          <a:bodyPr>
            <a:normAutofit/>
          </a:bodyPr>
          <a:lstStyle/>
          <a:p>
            <a:pPr marL="0" lvl="0" indent="0">
              <a:spcAft>
                <a:spcPts val="600"/>
              </a:spcAft>
              <a:buNone/>
            </a:pPr>
            <a:r>
              <a:rPr lang="en-US" sz="2600" i="1" dirty="0" smtClean="0">
                <a:sym typeface="Arial"/>
              </a:rPr>
              <a:t>“Water is the driver of nature”</a:t>
            </a:r>
          </a:p>
          <a:p>
            <a:pPr marL="0" lvl="0" indent="0" algn="r">
              <a:spcAft>
                <a:spcPts val="1800"/>
              </a:spcAft>
              <a:buNone/>
            </a:pPr>
            <a:r>
              <a:rPr lang="en-US" sz="2200" dirty="0" smtClean="0">
                <a:sym typeface="Arial"/>
              </a:rPr>
              <a:t>- Leonardo da Vinci</a:t>
            </a:r>
          </a:p>
          <a:p>
            <a:pPr marL="0" lvl="0" indent="0">
              <a:spcAft>
                <a:spcPts val="600"/>
              </a:spcAft>
              <a:buNone/>
            </a:pPr>
            <a:r>
              <a:rPr lang="en-US" sz="2400" i="1" dirty="0" smtClean="0">
                <a:sym typeface="Arial"/>
              </a:rPr>
              <a:t>“It’s the briny broth of our origins, the pounding circulatory system of the world. We stake our civilizations on the coasts and mighty rivers. Our deepest dread is the threat of having too little—or too much”</a:t>
            </a:r>
            <a:r>
              <a:rPr lang="en-US" sz="2400" dirty="0" smtClean="0">
                <a:sym typeface="Arial"/>
              </a:rPr>
              <a:t> </a:t>
            </a:r>
          </a:p>
          <a:p>
            <a:pPr marL="0" lvl="0" indent="0" algn="r">
              <a:spcAft>
                <a:spcPts val="600"/>
              </a:spcAft>
              <a:buNone/>
            </a:pPr>
            <a:r>
              <a:rPr lang="en-US" sz="2200" dirty="0">
                <a:sym typeface="Arial"/>
              </a:rPr>
              <a:t>- Barbara </a:t>
            </a:r>
            <a:r>
              <a:rPr lang="en-US" sz="2200" dirty="0" smtClean="0">
                <a:sym typeface="Arial"/>
              </a:rPr>
              <a:t>Kingsolver</a:t>
            </a:r>
            <a:endParaRPr lang="en-US" sz="2200" dirty="0">
              <a:sym typeface="Arial"/>
            </a:endParaRPr>
          </a:p>
        </p:txBody>
      </p:sp>
      <p:pic>
        <p:nvPicPr>
          <p:cNvPr id="9" name="Shape 441"/>
          <p:cNvPicPr preferRelativeResize="0">
            <a:picLocks noGrp="1" noChangeAspect="1"/>
          </p:cNvPicPr>
          <p:nvPr>
            <p:ph sz="half" idx="2"/>
          </p:nvPr>
        </p:nvPicPr>
        <p:blipFill rotWithShape="1">
          <a:blip r:embed="rId3">
            <a:alphaModFix/>
          </a:blip>
          <a:stretch/>
        </p:blipFill>
        <p:spPr>
          <a:xfrm>
            <a:off x="5410200" y="2590800"/>
            <a:ext cx="3200400" cy="2402491"/>
          </a:xfrm>
          <a:prstGeom prst="rect">
            <a:avLst/>
          </a:prstGeom>
          <a:noFill/>
          <a:ln>
            <a:noFill/>
          </a:ln>
        </p:spPr>
      </p:pic>
    </p:spTree>
    <p:extLst>
      <p:ext uri="{BB962C8B-B14F-4D97-AF65-F5344CB8AC3E}">
        <p14:creationId xmlns:p14="http://schemas.microsoft.com/office/powerpoint/2010/main" val="2235110303"/>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sldNum" idx="12"/>
          </p:nvPr>
        </p:nvSpPr>
        <p:spPr>
          <a:xfrm>
            <a:off x="76200" y="6477000"/>
            <a:ext cx="466725" cy="228600"/>
          </a:xfrm>
          <a:prstGeom prst="rect">
            <a:avLst/>
          </a:prstGeom>
          <a:noFill/>
          <a:ln>
            <a:noFill/>
          </a:ln>
        </p:spPr>
        <p:txBody>
          <a:bodyPr lIns="91425" tIns="45700" rIns="91425" bIns="45700" anchor="t" anchorCtr="0">
            <a:noAutofit/>
          </a:bodyPr>
          <a:lstStyle/>
          <a:p>
            <a:pPr algn="r">
              <a:buClr>
                <a:srgbClr val="414636"/>
              </a:buClr>
              <a:buSzPct val="25000"/>
              <a:buFont typeface="Noto Sans Symbols"/>
              <a:buNone/>
            </a:pPr>
            <a:fld id="{00000000-1234-1234-1234-123412341234}" type="slidenum">
              <a:rPr lang="en-US" sz="900">
                <a:solidFill>
                  <a:srgbClr val="414636"/>
                </a:solidFill>
                <a:latin typeface="Arial Narrow"/>
                <a:ea typeface="Arial Narrow"/>
                <a:cs typeface="Arial Narrow"/>
                <a:sym typeface="Arial Narrow"/>
              </a:rPr>
              <a:pPr algn="r">
                <a:buClr>
                  <a:srgbClr val="414636"/>
                </a:buClr>
                <a:buSzPct val="25000"/>
                <a:buFont typeface="Noto Sans Symbols"/>
                <a:buNone/>
              </a:pPr>
              <a:t>20</a:t>
            </a:fld>
            <a:endParaRPr lang="en-US" sz="900">
              <a:solidFill>
                <a:srgbClr val="414636"/>
              </a:solidFill>
              <a:latin typeface="Arial Narrow"/>
              <a:ea typeface="Arial Narrow"/>
              <a:cs typeface="Arial Narrow"/>
              <a:sym typeface="Arial Narrow"/>
            </a:endParaRPr>
          </a:p>
        </p:txBody>
      </p:sp>
      <p:sp>
        <p:nvSpPr>
          <p:cNvPr id="595" name="Shape 595"/>
          <p:cNvSpPr txBox="1">
            <a:spLocks noGrp="1"/>
          </p:cNvSpPr>
          <p:nvPr>
            <p:ph type="ftr" idx="11"/>
          </p:nvPr>
        </p:nvSpPr>
        <p:spPr>
          <a:xfrm>
            <a:off x="1428750" y="6477000"/>
            <a:ext cx="4495800" cy="228600"/>
          </a:xfrm>
          <a:prstGeom prst="rect">
            <a:avLst/>
          </a:prstGeom>
          <a:noFill/>
          <a:ln>
            <a:noFill/>
          </a:ln>
        </p:spPr>
        <p:txBody>
          <a:bodyPr lIns="91425" tIns="45700" rIns="91425" bIns="45700" anchor="t" anchorCtr="0">
            <a:noAutofit/>
          </a:bodyPr>
          <a:lstStyle/>
          <a:p>
            <a:pPr>
              <a:buClr>
                <a:srgbClr val="AAB198"/>
              </a:buClr>
              <a:buSzPct val="25000"/>
              <a:buFont typeface="Noto Sans Symbols"/>
              <a:buNone/>
            </a:pPr>
            <a:r>
              <a:rPr lang="en-US">
                <a:solidFill>
                  <a:srgbClr val="AAB198"/>
                </a:solidFill>
                <a:latin typeface="Arial Narrow"/>
                <a:ea typeface="Arial Narrow"/>
                <a:cs typeface="Arial Narrow"/>
                <a:sym typeface="Arial Narrow"/>
              </a:rPr>
              <a:t>|     © 2011 Kaiser Foundation Health Plan, Inc. For internal use only.</a:t>
            </a:r>
          </a:p>
        </p:txBody>
      </p:sp>
      <p:sp>
        <p:nvSpPr>
          <p:cNvPr id="596" name="Shape 596"/>
          <p:cNvSpPr txBox="1">
            <a:spLocks noGrp="1"/>
          </p:cNvSpPr>
          <p:nvPr>
            <p:ph type="dt" idx="10"/>
          </p:nvPr>
        </p:nvSpPr>
        <p:spPr>
          <a:xfrm>
            <a:off x="457200" y="6477000"/>
            <a:ext cx="1276349" cy="228600"/>
          </a:xfrm>
          <a:prstGeom prst="rect">
            <a:avLst/>
          </a:prstGeom>
          <a:noFill/>
          <a:ln>
            <a:noFill/>
          </a:ln>
        </p:spPr>
        <p:txBody>
          <a:bodyPr lIns="91425" tIns="45700" rIns="91425" bIns="45700" anchor="t" anchorCtr="0">
            <a:noAutofit/>
          </a:bodyPr>
          <a:lstStyle/>
          <a:p>
            <a:pPr>
              <a:buClr>
                <a:srgbClr val="AAB198"/>
              </a:buClr>
              <a:buSzPct val="25000"/>
              <a:buFont typeface="Noto Sans Symbols"/>
              <a:buNone/>
            </a:pPr>
            <a:r>
              <a:rPr lang="en-US">
                <a:solidFill>
                  <a:srgbClr val="AAB198"/>
                </a:solidFill>
                <a:latin typeface="Arial Narrow"/>
                <a:ea typeface="Arial Narrow"/>
                <a:cs typeface="Arial Narrow"/>
                <a:sym typeface="Arial Narrow"/>
              </a:rPr>
              <a:t>February 11, 2016</a:t>
            </a:r>
          </a:p>
        </p:txBody>
      </p:sp>
      <p:sp>
        <p:nvSpPr>
          <p:cNvPr id="597" name="Shape 597"/>
          <p:cNvSpPr txBox="1">
            <a:spLocks noGrp="1"/>
          </p:cNvSpPr>
          <p:nvPr>
            <p:ph type="title"/>
          </p:nvPr>
        </p:nvSpPr>
        <p:spPr>
          <a:xfrm>
            <a:off x="444500" y="677862"/>
            <a:ext cx="8229600" cy="5635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400" b="1" i="0" u="none" strike="noStrike" cap="none">
                <a:solidFill>
                  <a:srgbClr val="3A3A6E"/>
                </a:solidFill>
                <a:latin typeface="Arial Narrow"/>
                <a:ea typeface="Arial Narrow"/>
                <a:cs typeface="Arial Narrow"/>
                <a:sym typeface="Arial Narrow"/>
              </a:rPr>
              <a:t>Future projects</a:t>
            </a:r>
          </a:p>
        </p:txBody>
      </p:sp>
      <p:sp>
        <p:nvSpPr>
          <p:cNvPr id="598" name="Shape 598"/>
          <p:cNvSpPr txBox="1">
            <a:spLocks noGrp="1"/>
          </p:cNvSpPr>
          <p:nvPr>
            <p:ph type="body" idx="1"/>
          </p:nvPr>
        </p:nvSpPr>
        <p:spPr>
          <a:xfrm>
            <a:off x="236537" y="1638300"/>
            <a:ext cx="8229600" cy="3206750"/>
          </a:xfrm>
          <a:prstGeom prst="rect">
            <a:avLst/>
          </a:prstGeom>
          <a:noFill/>
          <a:ln>
            <a:noFill/>
          </a:ln>
        </p:spPr>
        <p:txBody>
          <a:bodyPr lIns="91425" tIns="45700" rIns="91425" bIns="45700" anchor="t" anchorCtr="0">
            <a:noAutofit/>
          </a:bodyPr>
          <a:lstStyle/>
          <a:p>
            <a:pPr marL="285750" marR="0" lvl="0" indent="-285750" algn="l" rtl="0">
              <a:lnSpc>
                <a:spcPct val="95000"/>
              </a:lnSpc>
              <a:spcBef>
                <a:spcPts val="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Complete the test of change for cooling towers to see if can further increase the cycle number before blow down</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Keep water conservation in mind as we expand to 2 new sites and further increase our services and membership</a:t>
            </a:r>
          </a:p>
          <a:p>
            <a:pPr marL="285750" marR="0" lvl="0" indent="-285750" algn="l" rtl="0">
              <a:lnSpc>
                <a:spcPct val="95000"/>
              </a:lnSpc>
              <a:spcBef>
                <a:spcPts val="840"/>
              </a:spcBef>
              <a:spcAft>
                <a:spcPts val="0"/>
              </a:spcAft>
              <a:buClr>
                <a:schemeClr val="accent2"/>
              </a:buClr>
              <a:buSzPct val="100000"/>
              <a:buFont typeface="Noto Sans Symbols"/>
              <a:buChar char="▪"/>
            </a:pPr>
            <a:r>
              <a:rPr lang="en-US" sz="2400" b="0" i="0" u="none" strike="noStrike" cap="none">
                <a:solidFill>
                  <a:schemeClr val="dk1"/>
                </a:solidFill>
                <a:latin typeface="Arial Narrow"/>
                <a:ea typeface="Arial Narrow"/>
                <a:cs typeface="Arial Narrow"/>
                <a:sym typeface="Arial Narrow"/>
              </a:rPr>
              <a:t>Installation of additional SMART irrigation controllers to outlying areas on our campus</a:t>
            </a:r>
          </a:p>
          <a:p>
            <a:pPr marL="285750" marR="0" lvl="0" indent="-285750" algn="l" rtl="0">
              <a:lnSpc>
                <a:spcPct val="95000"/>
              </a:lnSpc>
              <a:spcBef>
                <a:spcPts val="840"/>
              </a:spcBef>
              <a:spcAft>
                <a:spcPts val="0"/>
              </a:spcAft>
              <a:buClr>
                <a:schemeClr val="accent2"/>
              </a:buClr>
              <a:buSzPct val="100000"/>
              <a:buFont typeface="Noto Sans Symbols"/>
              <a:buNone/>
            </a:pPr>
            <a:endParaRPr sz="2400" b="1" i="0" u="none" strike="noStrike" cap="none">
              <a:solidFill>
                <a:schemeClr val="accent2"/>
              </a:solidFill>
              <a:latin typeface="Arial Narrow"/>
              <a:ea typeface="Arial Narrow"/>
              <a:cs typeface="Arial Narrow"/>
              <a:sym typeface="Arial Narrow"/>
            </a:endParaRPr>
          </a:p>
        </p:txBody>
      </p:sp>
    </p:spTree>
    <p:extLst>
      <p:ext uri="{BB962C8B-B14F-4D97-AF65-F5344CB8AC3E}">
        <p14:creationId xmlns:p14="http://schemas.microsoft.com/office/powerpoint/2010/main" val="18650937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p:txBody>
          <a:bodyPr/>
          <a:lstStyle/>
          <a:p>
            <a:pPr lvl="0"/>
            <a:r>
              <a:rPr lang="en-US" smtClean="0">
                <a:sym typeface="Calibri"/>
              </a:rPr>
              <a:t>Resources: </a:t>
            </a:r>
            <a:endParaRPr lang="en-US" dirty="0">
              <a:sym typeface="Calibri"/>
            </a:endParaRPr>
          </a:p>
        </p:txBody>
      </p:sp>
      <p:sp>
        <p:nvSpPr>
          <p:cNvPr id="605" name="Shape 605"/>
          <p:cNvSpPr txBox="1">
            <a:spLocks noGrp="1"/>
          </p:cNvSpPr>
          <p:nvPr>
            <p:ph idx="1"/>
          </p:nvPr>
        </p:nvSpPr>
        <p:spPr/>
        <p:txBody>
          <a:bodyPr/>
          <a:lstStyle/>
          <a:p>
            <a:pPr lvl="0"/>
            <a:r>
              <a:rPr lang="en-US" dirty="0" smtClean="0">
                <a:hlinkClick r:id="rId3"/>
              </a:rPr>
              <a:t>Practice Greenhealth Less Water Toolkit</a:t>
            </a:r>
            <a:endParaRPr lang="en-US" dirty="0" smtClean="0">
              <a:hlinkClick r:id="rId4"/>
            </a:endParaRPr>
          </a:p>
          <a:p>
            <a:r>
              <a:rPr lang="en-US" dirty="0" smtClean="0">
                <a:hlinkClick r:id="rId4"/>
              </a:rPr>
              <a:t>Conservation at Providence St. Peter Hospital</a:t>
            </a:r>
            <a:endParaRPr lang="en-US" dirty="0" smtClean="0"/>
          </a:p>
          <a:p>
            <a:r>
              <a:rPr lang="en-US" dirty="0" smtClean="0">
                <a:hlinkClick r:id="rId5"/>
              </a:rPr>
              <a:t>Case Study: Water Conservation in Sterile Processing at Stanford University Medical Center</a:t>
            </a:r>
            <a:endParaRPr lang="en-US" dirty="0" smtClean="0"/>
          </a:p>
          <a:p>
            <a:r>
              <a:rPr lang="en-US" dirty="0" smtClean="0">
                <a:hlinkClick r:id="rId6"/>
              </a:rPr>
              <a:t>Greenhealth Magazine: H2O in the OR- Saving Water at Lehigh Valley Hospital-Cedar Crest</a:t>
            </a:r>
            <a:endParaRPr lang="en-US" dirty="0"/>
          </a:p>
        </p:txBody>
      </p:sp>
    </p:spTree>
    <p:extLst>
      <p:ext uri="{BB962C8B-B14F-4D97-AF65-F5344CB8AC3E}">
        <p14:creationId xmlns:p14="http://schemas.microsoft.com/office/powerpoint/2010/main" val="329108316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rgbClr val="F59F20"/>
                </a:solidFill>
                <a:latin typeface="Calibri"/>
                <a:ea typeface="Calibri"/>
                <a:cs typeface="Calibri"/>
                <a:sym typeface="Calibri"/>
              </a:rPr>
              <a:t>Next Steps</a:t>
            </a:r>
          </a:p>
        </p:txBody>
      </p:sp>
      <p:sp>
        <p:nvSpPr>
          <p:cNvPr id="612" name="Shape 61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59F20"/>
              </a:buClr>
              <a:buSzPct val="100000"/>
              <a:buFont typeface="Noto Sans Symbols"/>
              <a:buChar char="▪"/>
            </a:pPr>
            <a:r>
              <a:rPr lang="en-US" sz="3200" b="0" i="0" u="none" strike="noStrike" cap="none" dirty="0">
                <a:solidFill>
                  <a:schemeClr val="dk1"/>
                </a:solidFill>
                <a:latin typeface="Calibri"/>
                <a:ea typeface="Calibri"/>
                <a:cs typeface="Calibri"/>
                <a:sym typeface="Calibri"/>
              </a:rPr>
              <a:t>Please contact your member engagement manager for more resources. </a:t>
            </a:r>
          </a:p>
          <a:p>
            <a:pPr marL="342900" marR="0" lvl="0" indent="-342900" algn="l" rtl="0">
              <a:spcBef>
                <a:spcPts val="640"/>
              </a:spcBef>
              <a:spcAft>
                <a:spcPts val="0"/>
              </a:spcAft>
              <a:buClr>
                <a:srgbClr val="F59F20"/>
              </a:buClr>
              <a:buSzPct val="100000"/>
              <a:buFont typeface="Noto Sans Symbols"/>
              <a:buChar char="▪"/>
            </a:pPr>
            <a:r>
              <a:rPr lang="en-US" sz="3200" b="0" i="0" u="none" strike="noStrike" cap="none" dirty="0">
                <a:solidFill>
                  <a:schemeClr val="dk1"/>
                </a:solidFill>
                <a:latin typeface="Calibri"/>
                <a:ea typeface="Calibri"/>
                <a:cs typeface="Calibri"/>
                <a:sym typeface="Calibri"/>
              </a:rPr>
              <a:t>Visit the Practice Greenhealth </a:t>
            </a:r>
            <a:r>
              <a:rPr lang="en-US" sz="3200" b="0" i="0" u="none" strike="noStrike" cap="none" dirty="0">
                <a:solidFill>
                  <a:schemeClr val="dk1"/>
                </a:solidFill>
                <a:latin typeface="Calibri"/>
                <a:ea typeface="Calibri"/>
                <a:cs typeface="Calibri"/>
                <a:sym typeface="Calibri"/>
                <a:hlinkClick r:id="rId3"/>
              </a:rPr>
              <a:t>Water Topic Webpage</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rgbClr val="F59F20"/>
              </a:buClr>
              <a:buSzPct val="100000"/>
              <a:buFont typeface="Noto Sans Symbols"/>
              <a:buChar char="▪"/>
            </a:pPr>
            <a:r>
              <a:rPr lang="en-US" sz="3200" b="0" i="0" u="none" strike="noStrike" cap="none" dirty="0">
                <a:solidFill>
                  <a:schemeClr val="dk1"/>
                </a:solidFill>
                <a:latin typeface="Calibri"/>
                <a:ea typeface="Calibri"/>
                <a:cs typeface="Calibri"/>
                <a:sym typeface="Calibri"/>
              </a:rPr>
              <a:t>Contact Hermine Levey </a:t>
            </a:r>
            <a:r>
              <a:rPr lang="en-US" sz="3200" b="0" i="0" u="none" strike="noStrike" cap="none" dirty="0" smtClean="0">
                <a:solidFill>
                  <a:schemeClr val="dk1"/>
                </a:solidFill>
                <a:latin typeface="Calibri"/>
                <a:ea typeface="Calibri"/>
                <a:cs typeface="Calibri"/>
                <a:sym typeface="Calibri"/>
              </a:rPr>
              <a:t>Weston</a:t>
            </a:r>
            <a:br>
              <a:rPr lang="en-US" sz="3200" b="0" i="0" u="none" strike="noStrike" cap="none" dirty="0" smtClean="0">
                <a:solidFill>
                  <a:schemeClr val="dk1"/>
                </a:solidFill>
                <a:latin typeface="Calibri"/>
                <a:ea typeface="Calibri"/>
                <a:cs typeface="Calibri"/>
                <a:sym typeface="Calibri"/>
              </a:rPr>
            </a:br>
            <a:r>
              <a:rPr lang="en-US" sz="3200" b="0" i="0" u="none" strike="noStrike" cap="none" dirty="0" smtClean="0">
                <a:solidFill>
                  <a:schemeClr val="dk1"/>
                </a:solidFill>
                <a:latin typeface="Calibri"/>
                <a:ea typeface="Calibri"/>
                <a:cs typeface="Calibri"/>
                <a:sym typeface="Calibri"/>
              </a:rPr>
              <a:t>888 </a:t>
            </a:r>
            <a:r>
              <a:rPr lang="en-US" sz="3200" b="0" i="0" u="none" strike="noStrike" cap="none" dirty="0">
                <a:solidFill>
                  <a:schemeClr val="dk1"/>
                </a:solidFill>
                <a:latin typeface="Calibri"/>
                <a:ea typeface="Calibri"/>
                <a:cs typeface="Calibri"/>
                <a:sym typeface="Calibri"/>
              </a:rPr>
              <a:t>521 </a:t>
            </a:r>
            <a:r>
              <a:rPr lang="en-US" sz="3200" b="0" i="0" u="none" strike="noStrike" cap="none" dirty="0" smtClean="0">
                <a:solidFill>
                  <a:schemeClr val="dk1"/>
                </a:solidFill>
                <a:latin typeface="Calibri"/>
                <a:ea typeface="Calibri"/>
                <a:cs typeface="Calibri"/>
                <a:sym typeface="Calibri"/>
              </a:rPr>
              <a:t>6664</a:t>
            </a:r>
            <a:br>
              <a:rPr lang="en-US" sz="3200" b="0" i="0" u="none" strike="noStrike" cap="none" dirty="0" smtClean="0">
                <a:solidFill>
                  <a:schemeClr val="dk1"/>
                </a:solidFill>
                <a:latin typeface="Calibri"/>
                <a:ea typeface="Calibri"/>
                <a:cs typeface="Calibri"/>
                <a:sym typeface="Calibri"/>
              </a:rPr>
            </a:br>
            <a:r>
              <a:rPr lang="en-US" sz="3200" b="0" i="0" u="sng" strike="noStrike" cap="none" dirty="0" smtClean="0">
                <a:solidFill>
                  <a:schemeClr val="hlink"/>
                </a:solidFill>
                <a:latin typeface="Calibri"/>
                <a:ea typeface="Calibri"/>
                <a:cs typeface="Calibri"/>
                <a:sym typeface="Calibri"/>
                <a:hlinkClick r:id="rId4"/>
              </a:rPr>
              <a:t>hleveyweston@practicegreenhealth.org</a:t>
            </a:r>
            <a:endParaRPr lang="en-US" sz="3200" b="0" i="0" u="sng" strike="noStrike" cap="none" dirty="0">
              <a:solidFill>
                <a:schemeClr val="hlink"/>
              </a:solidFill>
              <a:latin typeface="Calibri"/>
              <a:ea typeface="Calibri"/>
              <a:cs typeface="Calibri"/>
              <a:sym typeface="Calibri"/>
              <a:hlinkClick r:id="rId4"/>
            </a:endParaRPr>
          </a:p>
          <a:p>
            <a:pPr marL="342900" marR="0" lvl="0" indent="-342900" algn="l" rtl="0">
              <a:spcBef>
                <a:spcPts val="640"/>
              </a:spcBef>
              <a:spcAft>
                <a:spcPts val="0"/>
              </a:spcAft>
              <a:buClr>
                <a:srgbClr val="F59F20"/>
              </a:buClr>
              <a:buSzPct val="100000"/>
              <a:buFont typeface="Noto Sans Symbols"/>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473222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p:txBody>
          <a:bodyPr>
            <a:normAutofit fontScale="90000"/>
          </a:bodyPr>
          <a:lstStyle/>
          <a:p>
            <a:pPr lvl="0">
              <a:lnSpc>
                <a:spcPct val="85000"/>
              </a:lnSpc>
            </a:pPr>
            <a:r>
              <a:rPr lang="en-US" dirty="0" smtClean="0">
                <a:sym typeface="Calibri"/>
              </a:rPr>
              <a:t>What is the water footprint of common goods? </a:t>
            </a:r>
            <a:endParaRPr lang="en-US" dirty="0">
              <a:sym typeface="Calibri"/>
            </a:endParaRPr>
          </a:p>
        </p:txBody>
      </p:sp>
      <p:sp>
        <p:nvSpPr>
          <p:cNvPr id="448" name="Shape 448"/>
          <p:cNvSpPr txBox="1">
            <a:spLocks noGrp="1"/>
          </p:cNvSpPr>
          <p:nvPr>
            <p:ph sz="half" idx="1"/>
          </p:nvPr>
        </p:nvSpPr>
        <p:spPr/>
        <p:txBody>
          <a:bodyPr/>
          <a:lstStyle/>
          <a:p>
            <a:pPr lvl="0"/>
            <a:r>
              <a:rPr lang="en-US" sz="3000" dirty="0" smtClean="0">
                <a:sym typeface="Calibri"/>
              </a:rPr>
              <a:t>One pound of ground beef</a:t>
            </a:r>
          </a:p>
          <a:p>
            <a:pPr lvl="0"/>
            <a:r>
              <a:rPr lang="en-US" sz="3000" dirty="0" smtClean="0">
                <a:sym typeface="Calibri"/>
              </a:rPr>
              <a:t>One pound of sausage</a:t>
            </a:r>
          </a:p>
          <a:p>
            <a:pPr lvl="0"/>
            <a:r>
              <a:rPr lang="en-US" sz="3000" dirty="0" smtClean="0">
                <a:sym typeface="Calibri"/>
              </a:rPr>
              <a:t>One pound of beans</a:t>
            </a:r>
          </a:p>
          <a:p>
            <a:pPr lvl="0"/>
            <a:r>
              <a:rPr lang="en-US" sz="3000" dirty="0" smtClean="0">
                <a:sym typeface="Calibri"/>
              </a:rPr>
              <a:t>One pair of blue jeans</a:t>
            </a:r>
          </a:p>
          <a:p>
            <a:pPr lvl="0"/>
            <a:endParaRPr lang="en-US" dirty="0">
              <a:sym typeface="Calibri"/>
            </a:endParaRPr>
          </a:p>
        </p:txBody>
      </p:sp>
      <p:sp>
        <p:nvSpPr>
          <p:cNvPr id="449" name="Shape 449"/>
          <p:cNvSpPr txBox="1">
            <a:spLocks noGrp="1"/>
          </p:cNvSpPr>
          <p:nvPr>
            <p:ph sz="half" idx="2"/>
          </p:nvPr>
        </p:nvSpPr>
        <p:spPr/>
        <p:txBody>
          <a:bodyPr>
            <a:normAutofit/>
          </a:bodyPr>
          <a:lstStyle/>
          <a:p>
            <a:pPr lvl="0"/>
            <a:r>
              <a:rPr lang="en-US" sz="3000" dirty="0" smtClean="0">
                <a:sym typeface="Calibri"/>
              </a:rPr>
              <a:t>1,857 gallons</a:t>
            </a:r>
          </a:p>
          <a:p>
            <a:pPr lvl="0"/>
            <a:r>
              <a:rPr lang="en-US" sz="3000" dirty="0" smtClean="0">
                <a:sym typeface="Calibri"/>
              </a:rPr>
              <a:t>1,382 gallons</a:t>
            </a:r>
          </a:p>
          <a:p>
            <a:pPr lvl="0"/>
            <a:r>
              <a:rPr lang="en-US" sz="3000" dirty="0" smtClean="0">
                <a:sym typeface="Calibri"/>
              </a:rPr>
              <a:t>43 gallons</a:t>
            </a:r>
          </a:p>
          <a:p>
            <a:pPr lvl="0"/>
            <a:r>
              <a:rPr lang="en-US" sz="3000" dirty="0" smtClean="0">
                <a:sym typeface="Calibri"/>
              </a:rPr>
              <a:t>2,900 gallons</a:t>
            </a:r>
            <a:endParaRPr lang="en-US" sz="3000" dirty="0">
              <a:sym typeface="Calibri"/>
            </a:endParaRPr>
          </a:p>
        </p:txBody>
      </p:sp>
      <p:pic>
        <p:nvPicPr>
          <p:cNvPr id="450" name="Shape 450"/>
          <p:cNvPicPr preferRelativeResize="0"/>
          <p:nvPr/>
        </p:nvPicPr>
        <p:blipFill rotWithShape="1">
          <a:blip r:embed="rId3">
            <a:alphaModFix/>
          </a:blip>
          <a:srcRect/>
          <a:stretch/>
        </p:blipFill>
        <p:spPr>
          <a:xfrm>
            <a:off x="4724400" y="3962400"/>
            <a:ext cx="2726737" cy="1920239"/>
          </a:xfrm>
          <a:prstGeom prst="rect">
            <a:avLst/>
          </a:prstGeom>
          <a:noFill/>
          <a:ln>
            <a:noFill/>
          </a:ln>
        </p:spPr>
      </p:pic>
      <p:sp>
        <p:nvSpPr>
          <p:cNvPr id="451" name="Shape 451"/>
          <p:cNvSpPr/>
          <p:nvPr/>
        </p:nvSpPr>
        <p:spPr>
          <a:xfrm>
            <a:off x="2286000" y="5181600"/>
            <a:ext cx="1371599" cy="198120"/>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7340335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p:txBody>
          <a:bodyPr>
            <a:normAutofit fontScale="90000"/>
          </a:bodyPr>
          <a:lstStyle/>
          <a:p>
            <a:pPr lvl="0"/>
            <a:r>
              <a:rPr lang="en-US" dirty="0" smtClean="0">
                <a:sym typeface="Calibri"/>
              </a:rPr>
              <a:t>Water Accounting for the</a:t>
            </a:r>
            <a:br>
              <a:rPr lang="en-US" dirty="0" smtClean="0">
                <a:sym typeface="Calibri"/>
              </a:rPr>
            </a:br>
            <a:r>
              <a:rPr lang="en-US" dirty="0" smtClean="0">
                <a:sym typeface="Calibri"/>
              </a:rPr>
              <a:t>Partner for Change Award?</a:t>
            </a:r>
            <a:endParaRPr lang="en-US" dirty="0">
              <a:sym typeface="Calibri"/>
            </a:endParaRPr>
          </a:p>
        </p:txBody>
      </p:sp>
      <p:sp>
        <p:nvSpPr>
          <p:cNvPr id="458" name="Shape 458"/>
          <p:cNvSpPr txBox="1">
            <a:spLocks noGrp="1"/>
          </p:cNvSpPr>
          <p:nvPr>
            <p:ph sz="half" idx="1"/>
          </p:nvPr>
        </p:nvSpPr>
        <p:spPr/>
        <p:txBody>
          <a:bodyPr>
            <a:normAutofit/>
          </a:bodyPr>
          <a:lstStyle/>
          <a:p>
            <a:pPr>
              <a:buClr>
                <a:srgbClr val="00664D"/>
              </a:buClr>
              <a:buFont typeface="Wingdings" panose="05000000000000000000" pitchFamily="2" charset="2"/>
              <a:buChar char="§"/>
            </a:pPr>
            <a:r>
              <a:rPr lang="en-US" dirty="0">
                <a:sym typeface="Calibri"/>
              </a:rPr>
              <a:t>Annual Water Consumption</a:t>
            </a:r>
          </a:p>
          <a:p>
            <a:pPr>
              <a:buClr>
                <a:srgbClr val="00664D"/>
              </a:buClr>
              <a:buFont typeface="Wingdings" panose="05000000000000000000" pitchFamily="2" charset="2"/>
              <a:buChar char="§"/>
            </a:pPr>
            <a:r>
              <a:rPr lang="en-US" dirty="0">
                <a:sym typeface="Calibri"/>
              </a:rPr>
              <a:t>Gross Square Area</a:t>
            </a:r>
          </a:p>
          <a:p>
            <a:pPr>
              <a:buClr>
                <a:srgbClr val="00664D"/>
              </a:buClr>
              <a:buFont typeface="Wingdings" panose="05000000000000000000" pitchFamily="2" charset="2"/>
              <a:buChar char="§"/>
            </a:pPr>
            <a:r>
              <a:rPr lang="en-US" dirty="0">
                <a:sym typeface="Calibri"/>
              </a:rPr>
              <a:t>Cleanable Square Area</a:t>
            </a:r>
          </a:p>
          <a:p>
            <a:pPr>
              <a:buClr>
                <a:srgbClr val="00664D"/>
              </a:buClr>
              <a:buFont typeface="Wingdings" panose="05000000000000000000" pitchFamily="2" charset="2"/>
              <a:buChar char="§"/>
            </a:pPr>
            <a:r>
              <a:rPr lang="en-US" dirty="0">
                <a:sym typeface="Calibri"/>
              </a:rPr>
              <a:t>Total Landscape Area=</a:t>
            </a:r>
            <a:r>
              <a:rPr lang="en-US" dirty="0" smtClean="0">
                <a:sym typeface="Calibri"/>
              </a:rPr>
              <a:t/>
            </a:r>
            <a:br>
              <a:rPr lang="en-US" dirty="0" smtClean="0">
                <a:sym typeface="Calibri"/>
              </a:rPr>
            </a:br>
            <a:r>
              <a:rPr lang="en-US" dirty="0" smtClean="0">
                <a:sym typeface="Calibri"/>
              </a:rPr>
              <a:t>Irrigated Landscape +</a:t>
            </a:r>
            <a:br>
              <a:rPr lang="en-US" dirty="0" smtClean="0">
                <a:sym typeface="Calibri"/>
              </a:rPr>
            </a:br>
            <a:r>
              <a:rPr lang="en-US" dirty="0" smtClean="0">
                <a:sym typeface="Calibri"/>
              </a:rPr>
              <a:t>Non irrigated landscape</a:t>
            </a:r>
            <a:endParaRPr lang="en-US" dirty="0">
              <a:sym typeface="Calibri"/>
            </a:endParaRPr>
          </a:p>
        </p:txBody>
      </p:sp>
      <p:sp>
        <p:nvSpPr>
          <p:cNvPr id="459" name="Shape 459"/>
          <p:cNvSpPr txBox="1">
            <a:spLocks noGrp="1"/>
          </p:cNvSpPr>
          <p:nvPr>
            <p:ph sz="half" idx="2"/>
          </p:nvPr>
        </p:nvSpPr>
        <p:spPr/>
        <p:txBody>
          <a:bodyPr>
            <a:normAutofit/>
          </a:bodyPr>
          <a:lstStyle/>
          <a:p>
            <a:pPr>
              <a:buClr>
                <a:srgbClr val="00664D"/>
              </a:buClr>
              <a:buFont typeface="Wingdings" panose="05000000000000000000" pitchFamily="2" charset="2"/>
              <a:buChar char="§"/>
            </a:pPr>
            <a:r>
              <a:rPr lang="en-US" dirty="0">
                <a:sym typeface="Calibri"/>
              </a:rPr>
              <a:t>Water saving devices and purchase price</a:t>
            </a:r>
          </a:p>
          <a:p>
            <a:pPr>
              <a:buClr>
                <a:srgbClr val="00664D"/>
              </a:buClr>
              <a:buFont typeface="Wingdings" panose="05000000000000000000" pitchFamily="2" charset="2"/>
              <a:buChar char="§"/>
            </a:pPr>
            <a:r>
              <a:rPr lang="en-US" dirty="0">
                <a:sym typeface="Calibri"/>
              </a:rPr>
              <a:t>Project descriptions </a:t>
            </a:r>
          </a:p>
          <a:p>
            <a:pPr lvl="0"/>
            <a:endParaRPr lang="en-US" dirty="0">
              <a:sym typeface="Calibri"/>
            </a:endParaRPr>
          </a:p>
        </p:txBody>
      </p:sp>
      <p:pic>
        <p:nvPicPr>
          <p:cNvPr id="460" name="Shape 460"/>
          <p:cNvPicPr preferRelativeResize="0"/>
          <p:nvPr/>
        </p:nvPicPr>
        <p:blipFill rotWithShape="1">
          <a:blip r:embed="rId3">
            <a:alphaModFix/>
          </a:blip>
          <a:srcRect/>
          <a:stretch/>
        </p:blipFill>
        <p:spPr>
          <a:xfrm>
            <a:off x="304800" y="457200"/>
            <a:ext cx="865187" cy="858836"/>
          </a:xfrm>
          <a:prstGeom prst="rect">
            <a:avLst/>
          </a:prstGeom>
          <a:noFill/>
          <a:ln>
            <a:noFill/>
          </a:ln>
        </p:spPr>
      </p:pic>
      <p:pic>
        <p:nvPicPr>
          <p:cNvPr id="461" name="Shape 461"/>
          <p:cNvPicPr preferRelativeResize="0"/>
          <p:nvPr/>
        </p:nvPicPr>
        <p:blipFill rotWithShape="1">
          <a:blip r:embed="rId4">
            <a:alphaModFix/>
          </a:blip>
          <a:stretch/>
        </p:blipFill>
        <p:spPr>
          <a:xfrm>
            <a:off x="6324600" y="3200400"/>
            <a:ext cx="2102572" cy="2438400"/>
          </a:xfrm>
          <a:prstGeom prst="rect">
            <a:avLst/>
          </a:prstGeom>
          <a:noFill/>
          <a:ln>
            <a:noFill/>
          </a:ln>
        </p:spPr>
      </p:pic>
    </p:spTree>
    <p:extLst>
      <p:ext uri="{BB962C8B-B14F-4D97-AF65-F5344CB8AC3E}">
        <p14:creationId xmlns:p14="http://schemas.microsoft.com/office/powerpoint/2010/main" val="209090566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p:txBody>
          <a:bodyPr>
            <a:noAutofit/>
          </a:bodyPr>
          <a:lstStyle/>
          <a:p>
            <a:pPr lvl="0"/>
            <a:r>
              <a:rPr lang="en-US" sz="2800" dirty="0" smtClean="0">
                <a:sym typeface="Calibri"/>
              </a:rPr>
              <a:t>What are the 2015 water benchmarks for </a:t>
            </a:r>
            <a:br>
              <a:rPr lang="en-US" sz="2800" dirty="0" smtClean="0">
                <a:sym typeface="Calibri"/>
              </a:rPr>
            </a:br>
            <a:r>
              <a:rPr lang="en-US" sz="2800" dirty="0" smtClean="0">
                <a:sym typeface="Calibri"/>
              </a:rPr>
              <a:t>Practice Greenhealth Award Winning Hospitals?</a:t>
            </a:r>
            <a:endParaRPr lang="en-US" sz="2800" dirty="0">
              <a:sym typeface="Calibri"/>
            </a:endParaRPr>
          </a:p>
        </p:txBody>
      </p:sp>
      <p:graphicFrame>
        <p:nvGraphicFramePr>
          <p:cNvPr id="12" name="Shape 468"/>
          <p:cNvGraphicFramePr>
            <a:graphicFrameLocks noGrp="1"/>
          </p:cNvGraphicFramePr>
          <p:nvPr>
            <p:ph idx="1"/>
            <p:extLst>
              <p:ext uri="{D42A27DB-BD31-4B8C-83A1-F6EECF244321}">
                <p14:modId xmlns:p14="http://schemas.microsoft.com/office/powerpoint/2010/main" val="664728883"/>
              </p:ext>
            </p:extLst>
          </p:nvPr>
        </p:nvGraphicFramePr>
        <p:xfrm>
          <a:off x="457200" y="1600200"/>
          <a:ext cx="8153400" cy="2910850"/>
        </p:xfrm>
        <a:graphic>
          <a:graphicData uri="http://schemas.openxmlformats.org/drawingml/2006/table">
            <a:tbl>
              <a:tblPr firstRow="1" bandRow="1">
                <a:tableStyleId>{3C2FFA5D-87B4-456A-9821-1D502468CF0F}</a:tableStyleId>
              </a:tblPr>
              <a:tblGrid>
                <a:gridCol w="2895600"/>
                <a:gridCol w="2039358"/>
                <a:gridCol w="3218442"/>
              </a:tblGrid>
              <a:tr h="457200">
                <a:tc>
                  <a:txBody>
                    <a:bodyPr/>
                    <a:lstStyle/>
                    <a:p>
                      <a:pPr marL="0" marR="0" lvl="0" indent="0" algn="l" rtl="0">
                        <a:spcBef>
                          <a:spcPts val="0"/>
                        </a:spcBef>
                        <a:buSzPct val="25000"/>
                        <a:buNone/>
                      </a:pPr>
                      <a:r>
                        <a:rPr lang="en-US" sz="2000" u="none" strike="noStrike" cap="none" dirty="0"/>
                        <a:t>Metric</a:t>
                      </a:r>
                    </a:p>
                  </a:txBody>
                  <a:tcPr marL="91450" marR="91450" marT="45725" marB="45725"/>
                </a:tc>
                <a:tc>
                  <a:txBody>
                    <a:bodyPr/>
                    <a:lstStyle/>
                    <a:p>
                      <a:pPr marL="0" marR="0" lvl="0" indent="0" algn="l" rtl="0">
                        <a:spcBef>
                          <a:spcPts val="0"/>
                        </a:spcBef>
                        <a:buSzPct val="25000"/>
                        <a:buNone/>
                      </a:pPr>
                      <a:r>
                        <a:rPr lang="en-US" sz="2000" dirty="0"/>
                        <a:t>Median</a:t>
                      </a:r>
                    </a:p>
                  </a:txBody>
                  <a:tcPr marL="91450" marR="91450" marT="45725" marB="45725"/>
                </a:tc>
                <a:tc>
                  <a:txBody>
                    <a:bodyPr/>
                    <a:lstStyle/>
                    <a:p>
                      <a:pPr marL="0" marR="0" lvl="0" indent="0" algn="l" rtl="0">
                        <a:spcBef>
                          <a:spcPts val="0"/>
                        </a:spcBef>
                        <a:buSzPct val="25000"/>
                        <a:buNone/>
                      </a:pPr>
                      <a:r>
                        <a:rPr lang="en-US" sz="2000" dirty="0"/>
                        <a:t>Circle of Excellence Water </a:t>
                      </a:r>
                    </a:p>
                  </a:txBody>
                  <a:tcPr marL="91450" marR="91450" marT="45725" marB="45725"/>
                </a:tc>
              </a:tr>
              <a:tr h="533400">
                <a:tc>
                  <a:txBody>
                    <a:bodyPr/>
                    <a:lstStyle/>
                    <a:p>
                      <a:pPr marL="0" marR="0" lvl="0" indent="0" algn="l" rtl="0">
                        <a:spcBef>
                          <a:spcPts val="0"/>
                        </a:spcBef>
                        <a:buSzPct val="25000"/>
                        <a:buNone/>
                      </a:pPr>
                      <a:r>
                        <a:rPr lang="en-US" sz="1800" dirty="0"/>
                        <a:t>Gallons per </a:t>
                      </a:r>
                      <a:r>
                        <a:rPr lang="en-US" sz="1800" dirty="0" smtClean="0"/>
                        <a:t>Sq</a:t>
                      </a:r>
                      <a:r>
                        <a:rPr lang="en-US" sz="1800" dirty="0"/>
                        <a:t>. Ft</a:t>
                      </a:r>
                    </a:p>
                  </a:txBody>
                  <a:tcPr marL="91450" marR="91450" marT="45725" marB="45725" anchor="ctr"/>
                </a:tc>
                <a:tc>
                  <a:txBody>
                    <a:bodyPr/>
                    <a:lstStyle/>
                    <a:p>
                      <a:pPr marL="0" marR="0" lvl="0" indent="0" algn="l" rtl="0">
                        <a:spcBef>
                          <a:spcPts val="0"/>
                        </a:spcBef>
                        <a:buSzPct val="25000"/>
                        <a:buNone/>
                      </a:pPr>
                      <a:r>
                        <a:rPr lang="en-US" sz="1800" dirty="0"/>
                        <a:t>42.9 gallons</a:t>
                      </a:r>
                    </a:p>
                  </a:txBody>
                  <a:tcPr marL="91450" marR="91450" marT="45725" marB="45725" anchor="ctr"/>
                </a:tc>
                <a:tc>
                  <a:txBody>
                    <a:bodyPr/>
                    <a:lstStyle/>
                    <a:p>
                      <a:pPr marL="0" marR="0" lvl="0" indent="0" algn="l" rtl="0">
                        <a:spcBef>
                          <a:spcPts val="0"/>
                        </a:spcBef>
                        <a:buSzPct val="25000"/>
                        <a:buNone/>
                      </a:pPr>
                      <a:r>
                        <a:rPr lang="en-US" sz="1800" dirty="0"/>
                        <a:t>29.3 gallons</a:t>
                      </a:r>
                    </a:p>
                  </a:txBody>
                  <a:tcPr marL="91450" marR="91450" marT="45725" marB="45725" anchor="ctr"/>
                </a:tc>
              </a:tr>
              <a:tr h="685800">
                <a:tc>
                  <a:txBody>
                    <a:bodyPr/>
                    <a:lstStyle/>
                    <a:p>
                      <a:pPr marL="0" marR="0" lvl="0" indent="0" algn="l" rtl="0">
                        <a:spcBef>
                          <a:spcPts val="0"/>
                        </a:spcBef>
                        <a:buSzPct val="25000"/>
                        <a:buNone/>
                      </a:pPr>
                      <a:r>
                        <a:rPr lang="en-US" sz="1800" dirty="0"/>
                        <a:t>Gallons per Cleanable </a:t>
                      </a:r>
                      <a:r>
                        <a:rPr lang="en-US" sz="1800" dirty="0" smtClean="0"/>
                        <a:t>Sq</a:t>
                      </a:r>
                      <a:r>
                        <a:rPr lang="en-US" sz="1800" dirty="0"/>
                        <a:t>. Ft</a:t>
                      </a:r>
                    </a:p>
                  </a:txBody>
                  <a:tcPr marL="91450" marR="91450" marT="45725" marB="45725" anchor="ctr"/>
                </a:tc>
                <a:tc>
                  <a:txBody>
                    <a:bodyPr/>
                    <a:lstStyle/>
                    <a:p>
                      <a:pPr marL="0" marR="0" lvl="0" indent="0" algn="l" rtl="0">
                        <a:spcBef>
                          <a:spcPts val="0"/>
                        </a:spcBef>
                        <a:buSzPct val="25000"/>
                        <a:buNone/>
                      </a:pPr>
                      <a:r>
                        <a:rPr lang="en-US" sz="1800" dirty="0"/>
                        <a:t>47.9 gallons</a:t>
                      </a:r>
                    </a:p>
                  </a:txBody>
                  <a:tcPr marL="91450" marR="91450" marT="45725" marB="45725" anchor="ctr"/>
                </a:tc>
                <a:tc>
                  <a:txBody>
                    <a:bodyPr/>
                    <a:lstStyle/>
                    <a:p>
                      <a:pPr marL="0" marR="0" lvl="0" indent="0" algn="l" rtl="0">
                        <a:spcBef>
                          <a:spcPts val="0"/>
                        </a:spcBef>
                        <a:buSzPct val="25000"/>
                        <a:buNone/>
                      </a:pPr>
                      <a:r>
                        <a:rPr lang="en-US" sz="1800" dirty="0"/>
                        <a:t>37.26 gallons</a:t>
                      </a:r>
                    </a:p>
                  </a:txBody>
                  <a:tcPr marL="91450" marR="91450" marT="45725" marB="45725" anchor="ctr"/>
                </a:tc>
              </a:tr>
              <a:tr h="762000">
                <a:tc>
                  <a:txBody>
                    <a:bodyPr/>
                    <a:lstStyle/>
                    <a:p>
                      <a:pPr marL="0" marR="0" lvl="0" indent="0" algn="l" rtl="0">
                        <a:spcBef>
                          <a:spcPts val="0"/>
                        </a:spcBef>
                        <a:buSzPct val="25000"/>
                        <a:buNone/>
                      </a:pPr>
                      <a:r>
                        <a:rPr lang="en-US" sz="1800" dirty="0"/>
                        <a:t>% Change in Water Use per </a:t>
                      </a:r>
                      <a:r>
                        <a:rPr lang="en-US" sz="1800" dirty="0" smtClean="0"/>
                        <a:t>Sq</a:t>
                      </a:r>
                      <a:r>
                        <a:rPr lang="en-US" sz="1800" dirty="0"/>
                        <a:t>. Ft.</a:t>
                      </a:r>
                    </a:p>
                  </a:txBody>
                  <a:tcPr marL="91450" marR="91450" marT="45725" marB="45725" anchor="ctr"/>
                </a:tc>
                <a:tc>
                  <a:txBody>
                    <a:bodyPr/>
                    <a:lstStyle/>
                    <a:p>
                      <a:pPr marL="0" marR="0" lvl="0" indent="0" algn="l" rtl="0">
                        <a:spcBef>
                          <a:spcPts val="0"/>
                        </a:spcBef>
                        <a:buSzPct val="25000"/>
                        <a:buNone/>
                      </a:pPr>
                      <a:r>
                        <a:rPr lang="en-US" sz="1800" dirty="0" smtClean="0"/>
                        <a:t>9.0%</a:t>
                      </a:r>
                      <a:endParaRPr lang="en-US" sz="1800" dirty="0"/>
                    </a:p>
                  </a:txBody>
                  <a:tcPr marL="91450" marR="91450" marT="45725" marB="45725" anchor="ctr"/>
                </a:tc>
                <a:tc>
                  <a:txBody>
                    <a:bodyPr/>
                    <a:lstStyle/>
                    <a:p>
                      <a:pPr marL="0" marR="0" lvl="0" indent="0" algn="l" rtl="0">
                        <a:spcBef>
                          <a:spcPts val="0"/>
                        </a:spcBef>
                        <a:buSzPct val="25000"/>
                        <a:buNone/>
                      </a:pPr>
                      <a:r>
                        <a:rPr lang="en-US" sz="1800" dirty="0"/>
                        <a:t>32.5%</a:t>
                      </a:r>
                    </a:p>
                  </a:txBody>
                  <a:tcPr marL="91450" marR="91450" marT="45725" marB="45725" anchor="ctr"/>
                </a:tc>
              </a:tr>
              <a:tr h="472450">
                <a:tc>
                  <a:txBody>
                    <a:bodyPr/>
                    <a:lstStyle/>
                    <a:p>
                      <a:pPr marL="0" marR="0" lvl="0" indent="0" algn="l" rtl="0">
                        <a:spcBef>
                          <a:spcPts val="0"/>
                        </a:spcBef>
                        <a:buSzPct val="25000"/>
                        <a:buNone/>
                      </a:pPr>
                      <a:r>
                        <a:rPr lang="en-US" sz="1800" dirty="0"/>
                        <a:t>Gallons of Water per OR</a:t>
                      </a:r>
                    </a:p>
                  </a:txBody>
                  <a:tcPr marL="91450" marR="91450" marT="45725" marB="45725" anchor="ctr"/>
                </a:tc>
                <a:tc>
                  <a:txBody>
                    <a:bodyPr/>
                    <a:lstStyle/>
                    <a:p>
                      <a:pPr marL="0" marR="0" lvl="0" indent="0" algn="l" rtl="0">
                        <a:spcBef>
                          <a:spcPts val="0"/>
                        </a:spcBef>
                        <a:buSzPct val="25000"/>
                        <a:buNone/>
                      </a:pPr>
                      <a:r>
                        <a:rPr lang="en-US" sz="1800">
                          <a:sym typeface="Cambria"/>
                        </a:rPr>
                        <a:t>2.2 million gallons</a:t>
                      </a:r>
                      <a:endParaRPr lang="en-US" sz="1800" b="0">
                        <a:solidFill>
                          <a:srgbClr val="404040"/>
                        </a:solidFill>
                        <a:latin typeface="Cambria"/>
                        <a:ea typeface="Cambria"/>
                        <a:cs typeface="Cambria"/>
                        <a:sym typeface="Cambria"/>
                      </a:endParaRPr>
                    </a:p>
                  </a:txBody>
                  <a:tcPr marL="91450" marR="91450" marT="45725" marB="45725" anchor="ctr"/>
                </a:tc>
                <a:tc>
                  <a:txBody>
                    <a:bodyPr/>
                    <a:lstStyle/>
                    <a:p>
                      <a:pPr marL="0" marR="0" lvl="0" indent="0" algn="l" rtl="0">
                        <a:spcBef>
                          <a:spcPts val="0"/>
                        </a:spcBef>
                        <a:buSzPct val="25000"/>
                        <a:buNone/>
                      </a:pPr>
                      <a:r>
                        <a:rPr lang="en-US" sz="1800" dirty="0">
                          <a:sym typeface="Calibri"/>
                        </a:rPr>
                        <a:t>2.08 million gallons </a:t>
                      </a:r>
                      <a:endParaRPr lang="en-US" sz="1800" b="0" dirty="0">
                        <a:solidFill>
                          <a:schemeClr val="dk1"/>
                        </a:solidFill>
                        <a:latin typeface="Calibri"/>
                        <a:ea typeface="Calibri"/>
                        <a:cs typeface="Calibri"/>
                        <a:sym typeface="Calibri"/>
                      </a:endParaRPr>
                    </a:p>
                  </a:txBody>
                  <a:tcPr marL="91450" marR="91450" marT="45725" marB="45725" anchor="ctr"/>
                </a:tc>
              </a:tr>
            </a:tbl>
          </a:graphicData>
        </a:graphic>
      </p:graphicFrame>
      <p:pic>
        <p:nvPicPr>
          <p:cNvPr id="13" name="Shape 469"/>
          <p:cNvPicPr preferRelativeResize="0">
            <a:picLocks/>
          </p:cNvPicPr>
          <p:nvPr/>
        </p:nvPicPr>
        <p:blipFill rotWithShape="1">
          <a:blip r:embed="rId3">
            <a:alphaModFix/>
          </a:blip>
          <a:srcRect/>
          <a:stretch/>
        </p:blipFill>
        <p:spPr>
          <a:xfrm>
            <a:off x="457200" y="4724400"/>
            <a:ext cx="2650476" cy="1752600"/>
          </a:xfrm>
          <a:prstGeom prst="rect">
            <a:avLst/>
          </a:prstGeom>
          <a:noFill/>
          <a:ln w="9525" cap="flat" cmpd="sng">
            <a:solidFill>
              <a:schemeClr val="dk1"/>
            </a:solidFill>
            <a:prstDash val="solid"/>
            <a:miter/>
            <a:headEnd type="none" w="med" len="med"/>
            <a:tailEnd type="none" w="med" len="med"/>
          </a:ln>
        </p:spPr>
      </p:pic>
    </p:spTree>
    <p:extLst>
      <p:ext uri="{BB962C8B-B14F-4D97-AF65-F5344CB8AC3E}">
        <p14:creationId xmlns:p14="http://schemas.microsoft.com/office/powerpoint/2010/main" val="55658576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p:txBody>
          <a:bodyPr/>
          <a:lstStyle/>
          <a:p>
            <a:pPr lvl="0"/>
            <a:r>
              <a:rPr lang="en-US" smtClean="0">
                <a:sym typeface="Calibri"/>
              </a:rPr>
              <a:t>2016 Water Goals</a:t>
            </a:r>
            <a:endParaRPr lang="en-US">
              <a:sym typeface="Calibri"/>
            </a:endParaRPr>
          </a:p>
        </p:txBody>
      </p:sp>
      <p:sp>
        <p:nvSpPr>
          <p:cNvPr id="475" name="Shape 475"/>
          <p:cNvSpPr txBox="1">
            <a:spLocks noGrp="1"/>
          </p:cNvSpPr>
          <p:nvPr>
            <p:ph idx="1"/>
          </p:nvPr>
        </p:nvSpPr>
        <p:spPr/>
        <p:txBody>
          <a:bodyPr>
            <a:normAutofit fontScale="92500" lnSpcReduction="20000"/>
          </a:bodyPr>
          <a:lstStyle/>
          <a:p>
            <a:pPr lvl="0">
              <a:spcAft>
                <a:spcPts val="600"/>
              </a:spcAft>
            </a:pPr>
            <a:r>
              <a:rPr lang="en-US" b="1" dirty="0" smtClean="0">
                <a:sym typeface="Calibri"/>
              </a:rPr>
              <a:t>Level 1:</a:t>
            </a:r>
            <a:r>
              <a:rPr lang="en-US" dirty="0" smtClean="0">
                <a:sym typeface="Calibri"/>
              </a:rPr>
              <a:t> Determine Water Usage Baseline</a:t>
            </a:r>
          </a:p>
          <a:p>
            <a:pPr lvl="0">
              <a:spcAft>
                <a:spcPts val="600"/>
              </a:spcAft>
            </a:pPr>
            <a:r>
              <a:rPr lang="en-US" b="1" dirty="0" smtClean="0">
                <a:sym typeface="Calibri"/>
              </a:rPr>
              <a:t>Level 2:</a:t>
            </a:r>
            <a:r>
              <a:rPr lang="en-US" dirty="0" smtClean="0">
                <a:sym typeface="Calibri"/>
              </a:rPr>
              <a:t> </a:t>
            </a:r>
            <a:r>
              <a:rPr lang="en-US" dirty="0">
                <a:sym typeface="Calibri"/>
              </a:rPr>
              <a:t>Percent change in gallons of water used per square foot of gross floor area between baseline and current year or Gallons of water used per square foot of gross floor area in current year</a:t>
            </a:r>
            <a:endParaRPr lang="en-US" dirty="0" smtClean="0">
              <a:sym typeface="Calibri"/>
            </a:endParaRPr>
          </a:p>
          <a:p>
            <a:pPr lvl="0">
              <a:spcAft>
                <a:spcPts val="600"/>
              </a:spcAft>
            </a:pPr>
            <a:r>
              <a:rPr lang="en-US" b="1" dirty="0" smtClean="0">
                <a:sym typeface="Calibri"/>
              </a:rPr>
              <a:t>Level 3:</a:t>
            </a:r>
            <a:r>
              <a:rPr lang="en-US" dirty="0" smtClean="0">
                <a:sym typeface="Calibri"/>
              </a:rPr>
              <a:t> </a:t>
            </a:r>
            <a:r>
              <a:rPr lang="en-US" dirty="0">
                <a:sym typeface="Calibri"/>
              </a:rPr>
              <a:t>Percent change in gallons of water used per square foot of gross floor area between baseline and current year or Gallons of water used per square foot of gross floor area in current year </a:t>
            </a:r>
            <a:endParaRPr lang="en-US" dirty="0">
              <a:sym typeface="Calibri"/>
            </a:endParaRPr>
          </a:p>
        </p:txBody>
      </p:sp>
    </p:spTree>
    <p:extLst>
      <p:ext uri="{BB962C8B-B14F-4D97-AF65-F5344CB8AC3E}">
        <p14:creationId xmlns:p14="http://schemas.microsoft.com/office/powerpoint/2010/main" val="135160359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3314700" y="5559623"/>
            <a:ext cx="2514599"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b="0" i="0" u="none" strike="noStrike" cap="none" dirty="0">
                <a:solidFill>
                  <a:srgbClr val="000000"/>
                </a:solidFill>
                <a:latin typeface="Calibri"/>
                <a:ea typeface="Calibri"/>
                <a:cs typeface="Calibri"/>
                <a:sym typeface="Calibri"/>
              </a:rPr>
              <a:t>*</a:t>
            </a:r>
            <a:r>
              <a:rPr lang="en-US" sz="1200" b="0" i="0" u="none" strike="noStrike" cap="none" dirty="0" err="1">
                <a:solidFill>
                  <a:srgbClr val="000000"/>
                </a:solidFill>
                <a:latin typeface="Calibri"/>
                <a:ea typeface="Calibri"/>
                <a:cs typeface="Calibri"/>
                <a:sym typeface="Calibri"/>
              </a:rPr>
              <a:t>WaterSmart</a:t>
            </a:r>
            <a:r>
              <a:rPr lang="en-US" sz="1200" b="0" i="0" u="none" strike="noStrike" cap="none" dirty="0">
                <a:solidFill>
                  <a:srgbClr val="000000"/>
                </a:solidFill>
                <a:latin typeface="Calibri"/>
                <a:ea typeface="Calibri"/>
                <a:cs typeface="Calibri"/>
                <a:sym typeface="Calibri"/>
              </a:rPr>
              <a:t> Guidebook 2008</a:t>
            </a:r>
          </a:p>
        </p:txBody>
      </p:sp>
      <p:pic>
        <p:nvPicPr>
          <p:cNvPr id="484" name="Shape 484"/>
          <p:cNvPicPr preferRelativeResize="0">
            <a:picLocks noChangeAspect="1"/>
          </p:cNvPicPr>
          <p:nvPr/>
        </p:nvPicPr>
        <p:blipFill rotWithShape="1">
          <a:blip r:embed="rId3">
            <a:alphaModFix/>
          </a:blip>
          <a:stretch/>
        </p:blipFill>
        <p:spPr>
          <a:xfrm>
            <a:off x="2057400" y="1749969"/>
            <a:ext cx="4754880" cy="3660231"/>
          </a:xfrm>
          <a:prstGeom prst="rect">
            <a:avLst/>
          </a:prstGeom>
          <a:ln>
            <a:noFill/>
          </a:ln>
          <a:effectLst>
            <a:softEdge rad="112500"/>
          </a:effectLst>
        </p:spPr>
      </p:pic>
      <p:sp>
        <p:nvSpPr>
          <p:cNvPr id="2" name="Title 1"/>
          <p:cNvSpPr>
            <a:spLocks noGrp="1"/>
          </p:cNvSpPr>
          <p:nvPr>
            <p:ph type="title"/>
          </p:nvPr>
        </p:nvSpPr>
        <p:spPr/>
        <p:txBody>
          <a:bodyPr>
            <a:normAutofit/>
          </a:bodyPr>
          <a:lstStyle/>
          <a:p>
            <a:pPr lvl="0"/>
            <a:r>
              <a:rPr lang="en-US" dirty="0" smtClean="0">
                <a:sym typeface="Calibri"/>
              </a:rPr>
              <a:t>Evaluate Water Consumption </a:t>
            </a:r>
            <a:endParaRPr lang="en-US" dirty="0"/>
          </a:p>
        </p:txBody>
      </p:sp>
    </p:spTree>
    <p:extLst>
      <p:ext uri="{BB962C8B-B14F-4D97-AF65-F5344CB8AC3E}">
        <p14:creationId xmlns:p14="http://schemas.microsoft.com/office/powerpoint/2010/main" val="135473132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p:txBody>
          <a:bodyPr>
            <a:noAutofit/>
          </a:bodyPr>
          <a:lstStyle/>
          <a:p>
            <a:pPr lvl="0"/>
            <a:r>
              <a:rPr lang="en-US" sz="4000" dirty="0" smtClean="0">
                <a:sym typeface="Calibri"/>
              </a:rPr>
              <a:t>Best Practices </a:t>
            </a:r>
            <a:br>
              <a:rPr lang="en-US" sz="4000" dirty="0" smtClean="0">
                <a:sym typeface="Calibri"/>
              </a:rPr>
            </a:br>
            <a:r>
              <a:rPr lang="en-US" sz="2000" b="0" dirty="0" smtClean="0">
                <a:sym typeface="Calibri"/>
              </a:rPr>
              <a:t>from </a:t>
            </a:r>
            <a:r>
              <a:rPr lang="en-US" sz="2000" b="0" dirty="0" err="1" smtClean="0">
                <a:sym typeface="Calibri"/>
              </a:rPr>
              <a:t>NorthShore</a:t>
            </a:r>
            <a:r>
              <a:rPr lang="en-US" sz="2000" b="0" dirty="0" smtClean="0">
                <a:sym typeface="Calibri"/>
              </a:rPr>
              <a:t> University Health System and</a:t>
            </a:r>
            <a:br>
              <a:rPr lang="en-US" sz="2000" b="0" dirty="0" smtClean="0">
                <a:sym typeface="Calibri"/>
              </a:rPr>
            </a:br>
            <a:r>
              <a:rPr lang="en-US" sz="2000" b="0" dirty="0" smtClean="0">
                <a:sym typeface="Calibri"/>
              </a:rPr>
              <a:t> Kaiser Permanente San Jose Medical Center</a:t>
            </a:r>
            <a:endParaRPr lang="en-US" sz="2000" b="0" dirty="0">
              <a:sym typeface="Calibri"/>
            </a:endParaRPr>
          </a:p>
        </p:txBody>
      </p:sp>
      <p:sp>
        <p:nvSpPr>
          <p:cNvPr id="491" name="Shape 491"/>
          <p:cNvSpPr txBox="1">
            <a:spLocks noGrp="1"/>
          </p:cNvSpPr>
          <p:nvPr>
            <p:ph idx="1"/>
          </p:nvPr>
        </p:nvSpPr>
        <p:spPr/>
        <p:txBody>
          <a:bodyPr/>
          <a:lstStyle/>
          <a:p>
            <a:pPr marL="0" lvl="0" indent="0">
              <a:spcBef>
                <a:spcPts val="600"/>
              </a:spcBef>
              <a:spcAft>
                <a:spcPts val="1200"/>
              </a:spcAft>
              <a:buNone/>
            </a:pPr>
            <a:r>
              <a:rPr lang="en-US" dirty="0" smtClean="0">
                <a:sym typeface="Calibri"/>
              </a:rPr>
              <a:t>Thanks to:</a:t>
            </a:r>
          </a:p>
          <a:p>
            <a:pPr marL="0" lvl="0" indent="0">
              <a:spcBef>
                <a:spcPts val="600"/>
              </a:spcBef>
              <a:spcAft>
                <a:spcPts val="1200"/>
              </a:spcAft>
              <a:buNone/>
            </a:pPr>
            <a:r>
              <a:rPr lang="en-US" b="1" dirty="0" smtClean="0">
                <a:sym typeface="Calibri"/>
              </a:rPr>
              <a:t>Keefe Fields</a:t>
            </a:r>
            <a:r>
              <a:rPr lang="en-US" dirty="0" smtClean="0">
                <a:sym typeface="Calibri"/>
              </a:rPr>
              <a:t>, </a:t>
            </a:r>
            <a:r>
              <a:rPr lang="en-US" dirty="0">
                <a:sym typeface="Calibri"/>
              </a:rPr>
              <a:t>Chief Engineer, </a:t>
            </a:r>
            <a:r>
              <a:rPr lang="en-US" b="1" dirty="0">
                <a:sym typeface="Calibri"/>
              </a:rPr>
              <a:t>Cindy </a:t>
            </a:r>
            <a:r>
              <a:rPr lang="en-US" b="1" dirty="0" err="1">
                <a:sym typeface="Calibri"/>
              </a:rPr>
              <a:t>Soliday</a:t>
            </a:r>
            <a:r>
              <a:rPr lang="en-US" b="1" dirty="0">
                <a:sym typeface="Calibri"/>
              </a:rPr>
              <a:t> </a:t>
            </a:r>
            <a:r>
              <a:rPr lang="en-US" dirty="0">
                <a:sym typeface="Calibri"/>
              </a:rPr>
              <a:t>and </a:t>
            </a:r>
            <a:r>
              <a:rPr lang="en-US" b="1" dirty="0">
                <a:sym typeface="Calibri"/>
              </a:rPr>
              <a:t>Elizabeth </a:t>
            </a:r>
            <a:r>
              <a:rPr lang="en-US" b="1" dirty="0" smtClean="0">
                <a:sym typeface="Calibri"/>
              </a:rPr>
              <a:t>Bailey</a:t>
            </a:r>
            <a:r>
              <a:rPr lang="en-US" dirty="0" smtClean="0">
                <a:sym typeface="Calibri"/>
              </a:rPr>
              <a:t>, </a:t>
            </a:r>
            <a:r>
              <a:rPr lang="en-US" dirty="0">
                <a:sym typeface="Calibri"/>
              </a:rPr>
              <a:t>Green Team Co-Chairs at KP </a:t>
            </a:r>
          </a:p>
          <a:p>
            <a:pPr marL="0" lvl="0" indent="0">
              <a:spcBef>
                <a:spcPts val="600"/>
              </a:spcBef>
              <a:spcAft>
                <a:spcPts val="1200"/>
              </a:spcAft>
              <a:buNone/>
            </a:pPr>
            <a:r>
              <a:rPr lang="en-US" b="1" dirty="0" smtClean="0">
                <a:sym typeface="Calibri"/>
              </a:rPr>
              <a:t>Michael </a:t>
            </a:r>
            <a:r>
              <a:rPr lang="en-US" b="1" dirty="0">
                <a:sym typeface="Calibri"/>
              </a:rPr>
              <a:t>J. </a:t>
            </a:r>
            <a:r>
              <a:rPr lang="en-US" b="1" dirty="0" smtClean="0">
                <a:sym typeface="Calibri"/>
              </a:rPr>
              <a:t>Fiore</a:t>
            </a:r>
            <a:r>
              <a:rPr lang="en-US" dirty="0" smtClean="0">
                <a:sym typeface="Calibri"/>
              </a:rPr>
              <a:t>,</a:t>
            </a:r>
            <a:r>
              <a:rPr lang="en-US" b="1" dirty="0" smtClean="0">
                <a:sym typeface="Calibri"/>
              </a:rPr>
              <a:t> </a:t>
            </a:r>
            <a:r>
              <a:rPr lang="en-US" dirty="0">
                <a:sym typeface="Calibri"/>
              </a:rPr>
              <a:t>CIH, </a:t>
            </a:r>
            <a:r>
              <a:rPr lang="en-US" dirty="0" smtClean="0">
                <a:sym typeface="Calibri"/>
              </a:rPr>
              <a:t>CSP, Director</a:t>
            </a:r>
            <a:r>
              <a:rPr lang="en-US" dirty="0">
                <a:sym typeface="Calibri"/>
              </a:rPr>
              <a:t>, Environmental Occupational Health and Safety/Sustainability at </a:t>
            </a:r>
            <a:r>
              <a:rPr lang="en-US" dirty="0" err="1">
                <a:sym typeface="Calibri"/>
              </a:rPr>
              <a:t>NorthShore</a:t>
            </a:r>
            <a:r>
              <a:rPr lang="en-US" dirty="0">
                <a:sym typeface="Calibri"/>
              </a:rPr>
              <a:t> University Health System</a:t>
            </a:r>
          </a:p>
          <a:p>
            <a:pPr lvl="0"/>
            <a:endParaRPr lang="en-US" dirty="0" smtClean="0">
              <a:sym typeface="Calibri"/>
            </a:endParaRPr>
          </a:p>
          <a:p>
            <a:pPr lvl="0"/>
            <a:endParaRPr lang="en-US" dirty="0" smtClean="0">
              <a:sym typeface="Calibri"/>
            </a:endParaRPr>
          </a:p>
          <a:p>
            <a:pPr lvl="0"/>
            <a:endParaRPr lang="en-US" dirty="0" smtClean="0">
              <a:sym typeface="Calibri"/>
            </a:endParaRPr>
          </a:p>
          <a:p>
            <a:pPr lvl="0"/>
            <a:endParaRPr lang="en-US" dirty="0" smtClean="0">
              <a:sym typeface="Calibri"/>
            </a:endParaRPr>
          </a:p>
          <a:p>
            <a:pPr lvl="0"/>
            <a:endParaRPr lang="en-US" dirty="0">
              <a:sym typeface="Calibri"/>
            </a:endParaRPr>
          </a:p>
        </p:txBody>
      </p:sp>
    </p:spTree>
    <p:extLst>
      <p:ext uri="{BB962C8B-B14F-4D97-AF65-F5344CB8AC3E}">
        <p14:creationId xmlns:p14="http://schemas.microsoft.com/office/powerpoint/2010/main" val="179816296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0" name="Shape 500"/>
          <p:cNvSpPr txBox="1"/>
          <p:nvPr/>
        </p:nvSpPr>
        <p:spPr>
          <a:xfrm>
            <a:off x="-2019300" y="2895600"/>
            <a:ext cx="4038599" cy="350865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Arial"/>
              <a:buChar char="•"/>
            </a:pPr>
            <a:r>
              <a:rPr lang="en-US" sz="2800" dirty="0">
                <a:solidFill>
                  <a:srgbClr val="000000"/>
                </a:solidFill>
                <a:latin typeface="Calibri"/>
                <a:ea typeface="Calibri"/>
                <a:cs typeface="Calibri"/>
                <a:sym typeface="Calibri"/>
              </a:rPr>
              <a:t>  </a:t>
            </a:r>
            <a:endParaRPr sz="1800"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endParaRPr sz="1800" dirty="0">
              <a:solidFill>
                <a:srgbClr val="000000"/>
              </a:solidFill>
              <a:latin typeface="Calibri"/>
              <a:ea typeface="Calibri"/>
              <a:cs typeface="Calibri"/>
              <a:sym typeface="Calibri"/>
            </a:endParaRPr>
          </a:p>
        </p:txBody>
      </p:sp>
      <p:sp>
        <p:nvSpPr>
          <p:cNvPr id="2" name="Title 1"/>
          <p:cNvSpPr>
            <a:spLocks noGrp="1"/>
          </p:cNvSpPr>
          <p:nvPr>
            <p:ph type="title"/>
          </p:nvPr>
        </p:nvSpPr>
        <p:spPr>
          <a:xfrm>
            <a:off x="457200" y="350838"/>
            <a:ext cx="8229600" cy="1249362"/>
          </a:xfrm>
        </p:spPr>
        <p:txBody>
          <a:bodyPr>
            <a:noAutofit/>
          </a:bodyPr>
          <a:lstStyle/>
          <a:p>
            <a:r>
              <a:rPr lang="en-US" sz="3600" dirty="0" smtClean="0"/>
              <a:t>Identify Conservation Opportunities at </a:t>
            </a:r>
            <a:r>
              <a:rPr lang="en-US" sz="3600" dirty="0" err="1" smtClean="0"/>
              <a:t>NorthShore</a:t>
            </a:r>
            <a:r>
              <a:rPr lang="en-US" sz="3600" dirty="0" smtClean="0"/>
              <a:t> University Health System</a:t>
            </a:r>
            <a:endParaRPr lang="en-US" sz="3600" dirty="0"/>
          </a:p>
        </p:txBody>
      </p:sp>
      <p:pic>
        <p:nvPicPr>
          <p:cNvPr id="9" name="Shape 498"/>
          <p:cNvPicPr preferRelativeResize="0">
            <a:picLocks noGrp="1" noChangeAspect="1"/>
          </p:cNvPicPr>
          <p:nvPr>
            <p:ph sz="half" idx="1"/>
          </p:nvPr>
        </p:nvPicPr>
        <p:blipFill rotWithShape="1">
          <a:blip r:embed="rId3">
            <a:alphaModFix/>
          </a:blip>
          <a:srcRect l="15363" t="2797" r="40471" b="2097"/>
          <a:stretch/>
        </p:blipFill>
        <p:spPr>
          <a:xfrm>
            <a:off x="762000" y="2819400"/>
            <a:ext cx="3291840" cy="2587206"/>
          </a:xfrm>
        </p:spPr>
      </p:pic>
      <p:sp>
        <p:nvSpPr>
          <p:cNvPr id="5" name="Content Placeholder 4"/>
          <p:cNvSpPr>
            <a:spLocks noGrp="1"/>
          </p:cNvSpPr>
          <p:nvPr>
            <p:ph sz="half" idx="2"/>
          </p:nvPr>
        </p:nvSpPr>
        <p:spPr>
          <a:xfrm>
            <a:off x="4648200" y="2743200"/>
            <a:ext cx="4038600" cy="3382963"/>
          </a:xfrm>
        </p:spPr>
        <p:txBody>
          <a:bodyPr>
            <a:normAutofit/>
          </a:bodyPr>
          <a:lstStyle/>
          <a:p>
            <a:pPr>
              <a:buClr>
                <a:srgbClr val="00664D"/>
              </a:buClr>
              <a:buFont typeface="Wingdings" panose="05000000000000000000" pitchFamily="2" charset="2"/>
              <a:buChar char="§"/>
            </a:pPr>
            <a:r>
              <a:rPr lang="en-US" sz="3200" dirty="0"/>
              <a:t>Steam Trap Audit</a:t>
            </a:r>
          </a:p>
          <a:p>
            <a:pPr>
              <a:buClr>
                <a:srgbClr val="00664D"/>
              </a:buClr>
              <a:buFont typeface="Wingdings" panose="05000000000000000000" pitchFamily="2" charset="2"/>
              <a:buChar char="§"/>
            </a:pPr>
            <a:r>
              <a:rPr lang="en-US" sz="3200" dirty="0"/>
              <a:t>Increase Cooling tower cycles</a:t>
            </a:r>
          </a:p>
          <a:p>
            <a:pPr>
              <a:buClr>
                <a:srgbClr val="00664D"/>
              </a:buClr>
              <a:buFont typeface="Wingdings" panose="05000000000000000000" pitchFamily="2" charset="2"/>
              <a:buChar char="§"/>
            </a:pPr>
            <a:r>
              <a:rPr lang="en-US" sz="3200" dirty="0"/>
              <a:t>New SPD equipment</a:t>
            </a:r>
          </a:p>
        </p:txBody>
      </p:sp>
    </p:spTree>
    <p:extLst>
      <p:ext uri="{BB962C8B-B14F-4D97-AF65-F5344CB8AC3E}">
        <p14:creationId xmlns:p14="http://schemas.microsoft.com/office/powerpoint/2010/main" val="154819736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1625</Words>
  <Application>Microsoft Office PowerPoint</Application>
  <PresentationFormat>On-screen Show (4:3)</PresentationFormat>
  <Paragraphs>210</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Title Slide</vt:lpstr>
      <vt:lpstr>Content Slide</vt:lpstr>
      <vt:lpstr>Health Care Water Conservation and  Pollution Prevention</vt:lpstr>
      <vt:lpstr>Water is Life </vt:lpstr>
      <vt:lpstr>What is the water footprint of common goods? </vt:lpstr>
      <vt:lpstr>Water Accounting for the Partner for Change Award?</vt:lpstr>
      <vt:lpstr>What are the 2015 water benchmarks for  Practice Greenhealth Award Winning Hospitals?</vt:lpstr>
      <vt:lpstr>2016 Water Goals</vt:lpstr>
      <vt:lpstr>Evaluate Water Consumption </vt:lpstr>
      <vt:lpstr>Best Practices  from NorthShore University Health System and  Kaiser Permanente San Jose Medical Center</vt:lpstr>
      <vt:lpstr>Identify Conservation Opportunities at NorthShore University Health System</vt:lpstr>
      <vt:lpstr>Increase Cooling Tower Cycles</vt:lpstr>
      <vt:lpstr>Increase Cooling Tower Cycles-  Impact</vt:lpstr>
      <vt:lpstr>New Sterile Processing Department Equipment</vt:lpstr>
      <vt:lpstr>Approximately 1.3 acre storm water retention pond  NorthShore University HealthSystem, Glenbrook campus</vt:lpstr>
      <vt:lpstr> Water Conservation at Kaiser Permanente San Jose Medical Center Keefe Fields Chief Engineer Cindy Soliday and Elizabeth Bailey Green Team Co-Chairs</vt:lpstr>
      <vt:lpstr>PowerPoint Presentation</vt:lpstr>
      <vt:lpstr>PowerPoint Presentation</vt:lpstr>
      <vt:lpstr>Successes</vt:lpstr>
      <vt:lpstr>Additional Successes</vt:lpstr>
      <vt:lpstr>Challenges</vt:lpstr>
      <vt:lpstr>Future projects</vt:lpstr>
      <vt:lpstr>Resources: </vt:lpstr>
      <vt:lpstr>Next Steps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Conway</dc:creator>
  <cp:lastModifiedBy>Kevin Conway</cp:lastModifiedBy>
  <cp:revision>37</cp:revision>
  <dcterms:created xsi:type="dcterms:W3CDTF">2015-05-28T14:18:20Z</dcterms:created>
  <dcterms:modified xsi:type="dcterms:W3CDTF">2016-03-03T19:43:37Z</dcterms:modified>
</cp:coreProperties>
</file>